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708" r:id="rId4"/>
    <p:sldMasterId id="2147483720" r:id="rId5"/>
    <p:sldMasterId id="2147483745" r:id="rId6"/>
  </p:sldMasterIdLst>
  <p:notesMasterIdLst>
    <p:notesMasterId r:id="rId60"/>
  </p:notesMasterIdLst>
  <p:handoutMasterIdLst>
    <p:handoutMasterId r:id="rId61"/>
  </p:handoutMasterIdLst>
  <p:sldIdLst>
    <p:sldId id="256" r:id="rId7"/>
    <p:sldId id="313" r:id="rId8"/>
    <p:sldId id="308" r:id="rId9"/>
    <p:sldId id="281" r:id="rId10"/>
    <p:sldId id="282" r:id="rId11"/>
    <p:sldId id="283" r:id="rId12"/>
    <p:sldId id="286" r:id="rId13"/>
    <p:sldId id="302" r:id="rId14"/>
    <p:sldId id="287" r:id="rId15"/>
    <p:sldId id="288" r:id="rId16"/>
    <p:sldId id="289" r:id="rId17"/>
    <p:sldId id="290" r:id="rId18"/>
    <p:sldId id="303" r:id="rId19"/>
    <p:sldId id="305" r:id="rId20"/>
    <p:sldId id="291" r:id="rId21"/>
    <p:sldId id="293" r:id="rId22"/>
    <p:sldId id="301" r:id="rId23"/>
    <p:sldId id="292" r:id="rId24"/>
    <p:sldId id="294" r:id="rId25"/>
    <p:sldId id="295" r:id="rId26"/>
    <p:sldId id="298" r:id="rId27"/>
    <p:sldId id="296" r:id="rId28"/>
    <p:sldId id="297" r:id="rId29"/>
    <p:sldId id="299" r:id="rId30"/>
    <p:sldId id="300" r:id="rId31"/>
    <p:sldId id="306" r:id="rId32"/>
    <p:sldId id="267" r:id="rId33"/>
    <p:sldId id="269" r:id="rId34"/>
    <p:sldId id="270" r:id="rId35"/>
    <p:sldId id="312" r:id="rId36"/>
    <p:sldId id="273" r:id="rId37"/>
    <p:sldId id="274" r:id="rId38"/>
    <p:sldId id="275" r:id="rId39"/>
    <p:sldId id="276" r:id="rId40"/>
    <p:sldId id="277" r:id="rId41"/>
    <p:sldId id="278" r:id="rId42"/>
    <p:sldId id="279" r:id="rId43"/>
    <p:sldId id="280" r:id="rId44"/>
    <p:sldId id="258" r:id="rId45"/>
    <p:sldId id="304" r:id="rId46"/>
    <p:sldId id="314" r:id="rId47"/>
    <p:sldId id="315" r:id="rId48"/>
    <p:sldId id="316" r:id="rId49"/>
    <p:sldId id="317" r:id="rId50"/>
    <p:sldId id="318" r:id="rId51"/>
    <p:sldId id="319" r:id="rId52"/>
    <p:sldId id="320" r:id="rId53"/>
    <p:sldId id="321" r:id="rId54"/>
    <p:sldId id="309" r:id="rId55"/>
    <p:sldId id="310" r:id="rId56"/>
    <p:sldId id="311" r:id="rId57"/>
    <p:sldId id="264" r:id="rId58"/>
    <p:sldId id="263" r:id="rId59"/>
  </p:sldIdLst>
  <p:sldSz cx="9144000" cy="6858000" type="screen4x3"/>
  <p:notesSz cx="9296400" cy="688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9" clrMode="gray"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65" autoAdjust="0"/>
    <p:restoredTop sz="92128" autoAdjust="0"/>
  </p:normalViewPr>
  <p:slideViewPr>
    <p:cSldViewPr snapToGrid="0">
      <p:cViewPr>
        <p:scale>
          <a:sx n="108" d="100"/>
          <a:sy n="108" d="100"/>
        </p:scale>
        <p:origin x="-1480"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interSettings" Target="printerSettings/printerSettings1.bin"/><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C6639-348A-F84B-9D03-58460898586E}" type="doc">
      <dgm:prSet loTypeId="urn:microsoft.com/office/officeart/2005/8/layout/cycle1" loCatId="" qsTypeId="urn:microsoft.com/office/officeart/2005/8/quickstyle/simple5" qsCatId="simple" csTypeId="urn:microsoft.com/office/officeart/2005/8/colors/accent1_2" csCatId="accent1" phldr="1"/>
      <dgm:spPr/>
      <dgm:t>
        <a:bodyPr/>
        <a:lstStyle/>
        <a:p>
          <a:endParaRPr lang="en-US"/>
        </a:p>
      </dgm:t>
    </dgm:pt>
    <dgm:pt modelId="{4C602E4B-CDB4-AD4E-A5DD-8F860BF46ABD}">
      <dgm:prSet phldrT="[Text]"/>
      <dgm:spPr/>
      <dgm:t>
        <a:bodyPr/>
        <a:lstStyle/>
        <a:p>
          <a:r>
            <a:rPr lang="en-US" dirty="0" smtClean="0">
              <a:solidFill>
                <a:srgbClr val="FFFFFF"/>
              </a:solidFill>
            </a:rPr>
            <a:t>Events</a:t>
          </a:r>
          <a:endParaRPr lang="en-US" dirty="0">
            <a:solidFill>
              <a:srgbClr val="FFFFFF"/>
            </a:solidFill>
          </a:endParaRPr>
        </a:p>
      </dgm:t>
    </dgm:pt>
    <dgm:pt modelId="{8F85AAD1-BE55-6644-8AE3-C5F6CBE6148E}" type="sibTrans" cxnId="{87CB0E51-9485-C74A-8069-F7BD517A8FA7}">
      <dgm:prSet/>
      <dgm:spPr/>
      <dgm:t>
        <a:bodyPr/>
        <a:lstStyle/>
        <a:p>
          <a:endParaRPr lang="en-US">
            <a:solidFill>
              <a:srgbClr val="FFFFFF"/>
            </a:solidFill>
          </a:endParaRPr>
        </a:p>
      </dgm:t>
    </dgm:pt>
    <dgm:pt modelId="{2AAFEE5B-1E79-0F46-A527-E311FEE8E5E0}" type="parTrans" cxnId="{87CB0E51-9485-C74A-8069-F7BD517A8FA7}">
      <dgm:prSet/>
      <dgm:spPr/>
      <dgm:t>
        <a:bodyPr/>
        <a:lstStyle/>
        <a:p>
          <a:endParaRPr lang="en-US"/>
        </a:p>
      </dgm:t>
    </dgm:pt>
    <dgm:pt modelId="{C2B3D655-EE41-B04B-9B01-456C7E91B84C}">
      <dgm:prSet phldrT="[Text]"/>
      <dgm:spPr/>
      <dgm:t>
        <a:bodyPr/>
        <a:lstStyle/>
        <a:p>
          <a:r>
            <a:rPr lang="en-US" dirty="0" smtClean="0">
              <a:solidFill>
                <a:srgbClr val="FFFFFF"/>
              </a:solidFill>
            </a:rPr>
            <a:t>Read-store</a:t>
          </a:r>
          <a:endParaRPr lang="en-US" dirty="0">
            <a:solidFill>
              <a:srgbClr val="FFFFFF"/>
            </a:solidFill>
          </a:endParaRPr>
        </a:p>
      </dgm:t>
    </dgm:pt>
    <dgm:pt modelId="{B8A6570F-92A5-B545-978B-F8B97020769F}" type="parTrans" cxnId="{D1F00BEF-FEEC-8840-B287-591E5129C8BF}">
      <dgm:prSet/>
      <dgm:spPr/>
      <dgm:t>
        <a:bodyPr/>
        <a:lstStyle/>
        <a:p>
          <a:endParaRPr lang="en-US"/>
        </a:p>
      </dgm:t>
    </dgm:pt>
    <dgm:pt modelId="{889009A5-0CA3-7748-9CDA-5B5B1823FE23}" type="sibTrans" cxnId="{D1F00BEF-FEEC-8840-B287-591E5129C8BF}">
      <dgm:prSet/>
      <dgm:spPr/>
      <dgm:t>
        <a:bodyPr/>
        <a:lstStyle/>
        <a:p>
          <a:endParaRPr lang="en-US"/>
        </a:p>
      </dgm:t>
    </dgm:pt>
    <dgm:pt modelId="{EE4AC675-B79B-EA4F-A14E-FBBC6D1C8B80}">
      <dgm:prSet phldrT="[Text]"/>
      <dgm:spPr/>
      <dgm:t>
        <a:bodyPr/>
        <a:lstStyle/>
        <a:p>
          <a:r>
            <a:rPr lang="en-US" dirty="0" smtClean="0">
              <a:solidFill>
                <a:srgbClr val="FFFFFF"/>
              </a:solidFill>
            </a:rPr>
            <a:t>Command</a:t>
          </a:r>
          <a:endParaRPr lang="en-US" dirty="0">
            <a:solidFill>
              <a:srgbClr val="FFFFFF"/>
            </a:solidFill>
          </a:endParaRPr>
        </a:p>
      </dgm:t>
    </dgm:pt>
    <dgm:pt modelId="{A294201D-252D-C648-A610-22C114ECE78B}" type="parTrans" cxnId="{EE6C184B-1307-0246-A217-E95AFBEA970D}">
      <dgm:prSet/>
      <dgm:spPr/>
      <dgm:t>
        <a:bodyPr/>
        <a:lstStyle/>
        <a:p>
          <a:endParaRPr lang="en-US"/>
        </a:p>
      </dgm:t>
    </dgm:pt>
    <dgm:pt modelId="{3D689402-4603-F84B-8FFA-2A0AA595BD24}" type="sibTrans" cxnId="{EE6C184B-1307-0246-A217-E95AFBEA970D}">
      <dgm:prSet/>
      <dgm:spPr/>
      <dgm:t>
        <a:bodyPr/>
        <a:lstStyle/>
        <a:p>
          <a:endParaRPr lang="en-US"/>
        </a:p>
      </dgm:t>
    </dgm:pt>
    <dgm:pt modelId="{BBC5DD41-7E7F-FB4B-920A-040A0E88C668}">
      <dgm:prSet phldrT="[Text]"/>
      <dgm:spPr/>
      <dgm:t>
        <a:bodyPr/>
        <a:lstStyle/>
        <a:p>
          <a:r>
            <a:rPr lang="en-US" dirty="0" smtClean="0">
              <a:solidFill>
                <a:srgbClr val="FFFFFF"/>
              </a:solidFill>
            </a:rPr>
            <a:t>Write-store</a:t>
          </a:r>
          <a:endParaRPr lang="en-US" dirty="0">
            <a:solidFill>
              <a:srgbClr val="FFFFFF"/>
            </a:solidFill>
          </a:endParaRPr>
        </a:p>
      </dgm:t>
    </dgm:pt>
    <dgm:pt modelId="{D531FC4A-AAD4-8B49-8AC5-5A4B6B10F1AD}" type="parTrans" cxnId="{DB5CA6D7-B1BD-514B-A79B-859AEE0BEA1F}">
      <dgm:prSet/>
      <dgm:spPr/>
      <dgm:t>
        <a:bodyPr/>
        <a:lstStyle/>
        <a:p>
          <a:endParaRPr lang="en-US"/>
        </a:p>
      </dgm:t>
    </dgm:pt>
    <dgm:pt modelId="{EA7525A8-0336-024C-85C3-9E30568A4BE6}" type="sibTrans" cxnId="{DB5CA6D7-B1BD-514B-A79B-859AEE0BEA1F}">
      <dgm:prSet/>
      <dgm:spPr/>
      <dgm:t>
        <a:bodyPr/>
        <a:lstStyle/>
        <a:p>
          <a:endParaRPr lang="en-US"/>
        </a:p>
      </dgm:t>
    </dgm:pt>
    <dgm:pt modelId="{B9831F85-9F4E-1644-AAEB-21A747E76D86}">
      <dgm:prSet phldrT="[Text]"/>
      <dgm:spPr/>
      <dgm:t>
        <a:bodyPr/>
        <a:lstStyle/>
        <a:p>
          <a:r>
            <a:rPr lang="en-US" dirty="0" smtClean="0">
              <a:solidFill>
                <a:srgbClr val="FFFFFF"/>
              </a:solidFill>
            </a:rPr>
            <a:t>UI</a:t>
          </a:r>
          <a:endParaRPr lang="en-US" dirty="0">
            <a:solidFill>
              <a:srgbClr val="FFFFFF"/>
            </a:solidFill>
          </a:endParaRPr>
        </a:p>
      </dgm:t>
    </dgm:pt>
    <dgm:pt modelId="{205EA3A9-0A65-ED49-B476-2ABC3B1E1482}" type="parTrans" cxnId="{7542BF3A-4022-6B4A-86AD-AC4B73083CF9}">
      <dgm:prSet/>
      <dgm:spPr/>
      <dgm:t>
        <a:bodyPr/>
        <a:lstStyle/>
        <a:p>
          <a:endParaRPr lang="en-US"/>
        </a:p>
      </dgm:t>
    </dgm:pt>
    <dgm:pt modelId="{A26845FA-0B24-8046-AFA8-E646BFC51661}" type="sibTrans" cxnId="{7542BF3A-4022-6B4A-86AD-AC4B73083CF9}">
      <dgm:prSet/>
      <dgm:spPr/>
      <dgm:t>
        <a:bodyPr/>
        <a:lstStyle/>
        <a:p>
          <a:endParaRPr lang="en-US"/>
        </a:p>
      </dgm:t>
    </dgm:pt>
    <dgm:pt modelId="{5FADBBB9-8077-854B-9438-0C7185B2BDE0}" type="pres">
      <dgm:prSet presAssocID="{F2AC6639-348A-F84B-9D03-58460898586E}" presName="cycle" presStyleCnt="0">
        <dgm:presLayoutVars>
          <dgm:dir val="rev"/>
          <dgm:resizeHandles val="exact"/>
        </dgm:presLayoutVars>
      </dgm:prSet>
      <dgm:spPr/>
      <dgm:t>
        <a:bodyPr/>
        <a:lstStyle/>
        <a:p>
          <a:endParaRPr lang="en-US"/>
        </a:p>
      </dgm:t>
    </dgm:pt>
    <dgm:pt modelId="{A6EDF17B-090B-A240-B1C3-B01DE3CAD5C1}" type="pres">
      <dgm:prSet presAssocID="{4C602E4B-CDB4-AD4E-A5DD-8F860BF46ABD}" presName="dummy" presStyleCnt="0"/>
      <dgm:spPr/>
    </dgm:pt>
    <dgm:pt modelId="{779C01D5-B855-204B-B3FB-DD550E97DB28}" type="pres">
      <dgm:prSet presAssocID="{4C602E4B-CDB4-AD4E-A5DD-8F860BF46ABD}" presName="node" presStyleLbl="revTx" presStyleIdx="0" presStyleCnt="5">
        <dgm:presLayoutVars>
          <dgm:bulletEnabled val="1"/>
        </dgm:presLayoutVars>
      </dgm:prSet>
      <dgm:spPr/>
      <dgm:t>
        <a:bodyPr/>
        <a:lstStyle/>
        <a:p>
          <a:endParaRPr lang="en-US"/>
        </a:p>
      </dgm:t>
    </dgm:pt>
    <dgm:pt modelId="{9D8308CF-493E-014B-A9C5-AEFB9AD713AD}" type="pres">
      <dgm:prSet presAssocID="{8F85AAD1-BE55-6644-8AE3-C5F6CBE6148E}" presName="sibTrans" presStyleLbl="node1" presStyleIdx="0" presStyleCnt="5"/>
      <dgm:spPr/>
      <dgm:t>
        <a:bodyPr/>
        <a:lstStyle/>
        <a:p>
          <a:endParaRPr lang="en-US"/>
        </a:p>
      </dgm:t>
    </dgm:pt>
    <dgm:pt modelId="{05F6D59C-9BF3-6948-A880-392B0903BB89}" type="pres">
      <dgm:prSet presAssocID="{C2B3D655-EE41-B04B-9B01-456C7E91B84C}" presName="dummy" presStyleCnt="0"/>
      <dgm:spPr/>
    </dgm:pt>
    <dgm:pt modelId="{118962CB-1468-6D4F-8F53-3415F9B8A508}" type="pres">
      <dgm:prSet presAssocID="{C2B3D655-EE41-B04B-9B01-456C7E91B84C}" presName="node" presStyleLbl="revTx" presStyleIdx="1" presStyleCnt="5">
        <dgm:presLayoutVars>
          <dgm:bulletEnabled val="1"/>
        </dgm:presLayoutVars>
      </dgm:prSet>
      <dgm:spPr/>
      <dgm:t>
        <a:bodyPr/>
        <a:lstStyle/>
        <a:p>
          <a:endParaRPr lang="en-US"/>
        </a:p>
      </dgm:t>
    </dgm:pt>
    <dgm:pt modelId="{C220D653-CD0E-E44C-B845-F6E14A5F2ACC}" type="pres">
      <dgm:prSet presAssocID="{889009A5-0CA3-7748-9CDA-5B5B1823FE23}" presName="sibTrans" presStyleLbl="node1" presStyleIdx="1" presStyleCnt="5"/>
      <dgm:spPr/>
      <dgm:t>
        <a:bodyPr/>
        <a:lstStyle/>
        <a:p>
          <a:endParaRPr lang="en-US"/>
        </a:p>
      </dgm:t>
    </dgm:pt>
    <dgm:pt modelId="{654E19CC-C55B-3A4F-807A-EC16BE5D706C}" type="pres">
      <dgm:prSet presAssocID="{B9831F85-9F4E-1644-AAEB-21A747E76D86}" presName="dummy" presStyleCnt="0"/>
      <dgm:spPr/>
    </dgm:pt>
    <dgm:pt modelId="{734B8564-3E6B-704C-9B79-FA45D0BD928B}" type="pres">
      <dgm:prSet presAssocID="{B9831F85-9F4E-1644-AAEB-21A747E76D86}" presName="node" presStyleLbl="revTx" presStyleIdx="2" presStyleCnt="5">
        <dgm:presLayoutVars>
          <dgm:bulletEnabled val="1"/>
        </dgm:presLayoutVars>
      </dgm:prSet>
      <dgm:spPr/>
      <dgm:t>
        <a:bodyPr/>
        <a:lstStyle/>
        <a:p>
          <a:endParaRPr lang="en-US"/>
        </a:p>
      </dgm:t>
    </dgm:pt>
    <dgm:pt modelId="{4E0761E5-5172-C549-966E-30CF60CB10A1}" type="pres">
      <dgm:prSet presAssocID="{A26845FA-0B24-8046-AFA8-E646BFC51661}" presName="sibTrans" presStyleLbl="node1" presStyleIdx="2" presStyleCnt="5"/>
      <dgm:spPr/>
      <dgm:t>
        <a:bodyPr/>
        <a:lstStyle/>
        <a:p>
          <a:endParaRPr lang="en-US"/>
        </a:p>
      </dgm:t>
    </dgm:pt>
    <dgm:pt modelId="{D1EF3C60-FCD2-8747-9036-457A41798F57}" type="pres">
      <dgm:prSet presAssocID="{EE4AC675-B79B-EA4F-A14E-FBBC6D1C8B80}" presName="dummy" presStyleCnt="0"/>
      <dgm:spPr/>
    </dgm:pt>
    <dgm:pt modelId="{38EFCC13-EC77-3C49-BAC8-B2B9CC05B1F0}" type="pres">
      <dgm:prSet presAssocID="{EE4AC675-B79B-EA4F-A14E-FBBC6D1C8B80}" presName="node" presStyleLbl="revTx" presStyleIdx="3" presStyleCnt="5">
        <dgm:presLayoutVars>
          <dgm:bulletEnabled val="1"/>
        </dgm:presLayoutVars>
      </dgm:prSet>
      <dgm:spPr/>
      <dgm:t>
        <a:bodyPr/>
        <a:lstStyle/>
        <a:p>
          <a:endParaRPr lang="en-US"/>
        </a:p>
      </dgm:t>
    </dgm:pt>
    <dgm:pt modelId="{AB71AC2D-F879-744F-AD41-7CF91921618F}" type="pres">
      <dgm:prSet presAssocID="{3D689402-4603-F84B-8FFA-2A0AA595BD24}" presName="sibTrans" presStyleLbl="node1" presStyleIdx="3" presStyleCnt="5"/>
      <dgm:spPr/>
      <dgm:t>
        <a:bodyPr/>
        <a:lstStyle/>
        <a:p>
          <a:endParaRPr lang="en-US"/>
        </a:p>
      </dgm:t>
    </dgm:pt>
    <dgm:pt modelId="{F7AF38BA-7E86-5B4E-8EF4-B28745A9147D}" type="pres">
      <dgm:prSet presAssocID="{BBC5DD41-7E7F-FB4B-920A-040A0E88C668}" presName="dummy" presStyleCnt="0"/>
      <dgm:spPr/>
    </dgm:pt>
    <dgm:pt modelId="{4A0F3D63-F239-3947-88FF-C9A8D6D84B00}" type="pres">
      <dgm:prSet presAssocID="{BBC5DD41-7E7F-FB4B-920A-040A0E88C668}" presName="node" presStyleLbl="revTx" presStyleIdx="4" presStyleCnt="5">
        <dgm:presLayoutVars>
          <dgm:bulletEnabled val="1"/>
        </dgm:presLayoutVars>
      </dgm:prSet>
      <dgm:spPr/>
      <dgm:t>
        <a:bodyPr/>
        <a:lstStyle/>
        <a:p>
          <a:endParaRPr lang="en-US"/>
        </a:p>
      </dgm:t>
    </dgm:pt>
    <dgm:pt modelId="{234063B4-B5B0-074D-B594-D103091880BE}" type="pres">
      <dgm:prSet presAssocID="{EA7525A8-0336-024C-85C3-9E30568A4BE6}" presName="sibTrans" presStyleLbl="node1" presStyleIdx="4" presStyleCnt="5"/>
      <dgm:spPr/>
      <dgm:t>
        <a:bodyPr/>
        <a:lstStyle/>
        <a:p>
          <a:endParaRPr lang="en-US"/>
        </a:p>
      </dgm:t>
    </dgm:pt>
  </dgm:ptLst>
  <dgm:cxnLst>
    <dgm:cxn modelId="{87CB0E51-9485-C74A-8069-F7BD517A8FA7}" srcId="{F2AC6639-348A-F84B-9D03-58460898586E}" destId="{4C602E4B-CDB4-AD4E-A5DD-8F860BF46ABD}" srcOrd="0" destOrd="0" parTransId="{2AAFEE5B-1E79-0F46-A527-E311FEE8E5E0}" sibTransId="{8F85AAD1-BE55-6644-8AE3-C5F6CBE6148E}"/>
    <dgm:cxn modelId="{F4EE876F-8D0F-E746-9032-608A14BF3182}" type="presOf" srcId="{EA7525A8-0336-024C-85C3-9E30568A4BE6}" destId="{234063B4-B5B0-074D-B594-D103091880BE}" srcOrd="0" destOrd="0" presId="urn:microsoft.com/office/officeart/2005/8/layout/cycle1"/>
    <dgm:cxn modelId="{DB5CA6D7-B1BD-514B-A79B-859AEE0BEA1F}" srcId="{F2AC6639-348A-F84B-9D03-58460898586E}" destId="{BBC5DD41-7E7F-FB4B-920A-040A0E88C668}" srcOrd="4" destOrd="0" parTransId="{D531FC4A-AAD4-8B49-8AC5-5A4B6B10F1AD}" sibTransId="{EA7525A8-0336-024C-85C3-9E30568A4BE6}"/>
    <dgm:cxn modelId="{1DED2508-3B1C-254C-98C7-F05D8F397BC4}" type="presOf" srcId="{A26845FA-0B24-8046-AFA8-E646BFC51661}" destId="{4E0761E5-5172-C549-966E-30CF60CB10A1}" srcOrd="0" destOrd="0" presId="urn:microsoft.com/office/officeart/2005/8/layout/cycle1"/>
    <dgm:cxn modelId="{AFED76B1-4488-E04E-9F5C-70673197C4D8}" type="presOf" srcId="{8F85AAD1-BE55-6644-8AE3-C5F6CBE6148E}" destId="{9D8308CF-493E-014B-A9C5-AEFB9AD713AD}" srcOrd="0" destOrd="0" presId="urn:microsoft.com/office/officeart/2005/8/layout/cycle1"/>
    <dgm:cxn modelId="{E6C93CD9-8CD4-8940-A285-310E8903ADD6}" type="presOf" srcId="{F2AC6639-348A-F84B-9D03-58460898586E}" destId="{5FADBBB9-8077-854B-9438-0C7185B2BDE0}" srcOrd="0" destOrd="0" presId="urn:microsoft.com/office/officeart/2005/8/layout/cycle1"/>
    <dgm:cxn modelId="{9F2602B9-DCC3-9B40-B980-0DF440EE544B}" type="presOf" srcId="{3D689402-4603-F84B-8FFA-2A0AA595BD24}" destId="{AB71AC2D-F879-744F-AD41-7CF91921618F}" srcOrd="0" destOrd="0" presId="urn:microsoft.com/office/officeart/2005/8/layout/cycle1"/>
    <dgm:cxn modelId="{5BA89742-8B28-7043-AAE3-7D43A43D1481}" type="presOf" srcId="{4C602E4B-CDB4-AD4E-A5DD-8F860BF46ABD}" destId="{779C01D5-B855-204B-B3FB-DD550E97DB28}" srcOrd="0" destOrd="0" presId="urn:microsoft.com/office/officeart/2005/8/layout/cycle1"/>
    <dgm:cxn modelId="{5FD25C77-151C-6448-8076-BFFD224690BE}" type="presOf" srcId="{C2B3D655-EE41-B04B-9B01-456C7E91B84C}" destId="{118962CB-1468-6D4F-8F53-3415F9B8A508}" srcOrd="0" destOrd="0" presId="urn:microsoft.com/office/officeart/2005/8/layout/cycle1"/>
    <dgm:cxn modelId="{EE6C184B-1307-0246-A217-E95AFBEA970D}" srcId="{F2AC6639-348A-F84B-9D03-58460898586E}" destId="{EE4AC675-B79B-EA4F-A14E-FBBC6D1C8B80}" srcOrd="3" destOrd="0" parTransId="{A294201D-252D-C648-A610-22C114ECE78B}" sibTransId="{3D689402-4603-F84B-8FFA-2A0AA595BD24}"/>
    <dgm:cxn modelId="{D1F00BEF-FEEC-8840-B287-591E5129C8BF}" srcId="{F2AC6639-348A-F84B-9D03-58460898586E}" destId="{C2B3D655-EE41-B04B-9B01-456C7E91B84C}" srcOrd="1" destOrd="0" parTransId="{B8A6570F-92A5-B545-978B-F8B97020769F}" sibTransId="{889009A5-0CA3-7748-9CDA-5B5B1823FE23}"/>
    <dgm:cxn modelId="{1DE8F11B-58DA-B24A-BA41-DA7EB42DE7D5}" type="presOf" srcId="{B9831F85-9F4E-1644-AAEB-21A747E76D86}" destId="{734B8564-3E6B-704C-9B79-FA45D0BD928B}" srcOrd="0" destOrd="0" presId="urn:microsoft.com/office/officeart/2005/8/layout/cycle1"/>
    <dgm:cxn modelId="{E9A73933-2C6C-9649-8BA9-6C07773DDC5B}" type="presOf" srcId="{889009A5-0CA3-7748-9CDA-5B5B1823FE23}" destId="{C220D653-CD0E-E44C-B845-F6E14A5F2ACC}" srcOrd="0" destOrd="0" presId="urn:microsoft.com/office/officeart/2005/8/layout/cycle1"/>
    <dgm:cxn modelId="{7542BF3A-4022-6B4A-86AD-AC4B73083CF9}" srcId="{F2AC6639-348A-F84B-9D03-58460898586E}" destId="{B9831F85-9F4E-1644-AAEB-21A747E76D86}" srcOrd="2" destOrd="0" parTransId="{205EA3A9-0A65-ED49-B476-2ABC3B1E1482}" sibTransId="{A26845FA-0B24-8046-AFA8-E646BFC51661}"/>
    <dgm:cxn modelId="{A7B92819-C64F-8C4C-AC83-78AB63C908C0}" type="presOf" srcId="{EE4AC675-B79B-EA4F-A14E-FBBC6D1C8B80}" destId="{38EFCC13-EC77-3C49-BAC8-B2B9CC05B1F0}" srcOrd="0" destOrd="0" presId="urn:microsoft.com/office/officeart/2005/8/layout/cycle1"/>
    <dgm:cxn modelId="{71D0031E-DA64-5D4D-AFD3-DA8983F6EC3F}" type="presOf" srcId="{BBC5DD41-7E7F-FB4B-920A-040A0E88C668}" destId="{4A0F3D63-F239-3947-88FF-C9A8D6D84B00}" srcOrd="0" destOrd="0" presId="urn:microsoft.com/office/officeart/2005/8/layout/cycle1"/>
    <dgm:cxn modelId="{D8B44FF1-F3CF-F44E-967A-D1E688A04FC6}" type="presParOf" srcId="{5FADBBB9-8077-854B-9438-0C7185B2BDE0}" destId="{A6EDF17B-090B-A240-B1C3-B01DE3CAD5C1}" srcOrd="0" destOrd="0" presId="urn:microsoft.com/office/officeart/2005/8/layout/cycle1"/>
    <dgm:cxn modelId="{B03915B4-CC5C-4B4A-944B-B3FAE5D5AF3F}" type="presParOf" srcId="{5FADBBB9-8077-854B-9438-0C7185B2BDE0}" destId="{779C01D5-B855-204B-B3FB-DD550E97DB28}" srcOrd="1" destOrd="0" presId="urn:microsoft.com/office/officeart/2005/8/layout/cycle1"/>
    <dgm:cxn modelId="{0F2FB3E5-9044-814B-8645-68B7F796D94D}" type="presParOf" srcId="{5FADBBB9-8077-854B-9438-0C7185B2BDE0}" destId="{9D8308CF-493E-014B-A9C5-AEFB9AD713AD}" srcOrd="2" destOrd="0" presId="urn:microsoft.com/office/officeart/2005/8/layout/cycle1"/>
    <dgm:cxn modelId="{D41A89A1-BEEC-6F40-95DB-F8AF1B68A056}" type="presParOf" srcId="{5FADBBB9-8077-854B-9438-0C7185B2BDE0}" destId="{05F6D59C-9BF3-6948-A880-392B0903BB89}" srcOrd="3" destOrd="0" presId="urn:microsoft.com/office/officeart/2005/8/layout/cycle1"/>
    <dgm:cxn modelId="{E5378E2B-0A53-1146-8626-ECFAA55A1D40}" type="presParOf" srcId="{5FADBBB9-8077-854B-9438-0C7185B2BDE0}" destId="{118962CB-1468-6D4F-8F53-3415F9B8A508}" srcOrd="4" destOrd="0" presId="urn:microsoft.com/office/officeart/2005/8/layout/cycle1"/>
    <dgm:cxn modelId="{3BD2B31D-DA3C-8849-AACC-D159D6EF93EB}" type="presParOf" srcId="{5FADBBB9-8077-854B-9438-0C7185B2BDE0}" destId="{C220D653-CD0E-E44C-B845-F6E14A5F2ACC}" srcOrd="5" destOrd="0" presId="urn:microsoft.com/office/officeart/2005/8/layout/cycle1"/>
    <dgm:cxn modelId="{BB02BE0E-B707-9642-8627-54FC137E12FD}" type="presParOf" srcId="{5FADBBB9-8077-854B-9438-0C7185B2BDE0}" destId="{654E19CC-C55B-3A4F-807A-EC16BE5D706C}" srcOrd="6" destOrd="0" presId="urn:microsoft.com/office/officeart/2005/8/layout/cycle1"/>
    <dgm:cxn modelId="{A73BE2FE-597D-404F-8264-C22F4F2DF305}" type="presParOf" srcId="{5FADBBB9-8077-854B-9438-0C7185B2BDE0}" destId="{734B8564-3E6B-704C-9B79-FA45D0BD928B}" srcOrd="7" destOrd="0" presId="urn:microsoft.com/office/officeart/2005/8/layout/cycle1"/>
    <dgm:cxn modelId="{1C286335-92D1-B941-8115-1F2650208F37}" type="presParOf" srcId="{5FADBBB9-8077-854B-9438-0C7185B2BDE0}" destId="{4E0761E5-5172-C549-966E-30CF60CB10A1}" srcOrd="8" destOrd="0" presId="urn:microsoft.com/office/officeart/2005/8/layout/cycle1"/>
    <dgm:cxn modelId="{C2AC9A1E-CBF3-EA46-9CBA-1E22DFEB1137}" type="presParOf" srcId="{5FADBBB9-8077-854B-9438-0C7185B2BDE0}" destId="{D1EF3C60-FCD2-8747-9036-457A41798F57}" srcOrd="9" destOrd="0" presId="urn:microsoft.com/office/officeart/2005/8/layout/cycle1"/>
    <dgm:cxn modelId="{F7130C32-4192-8640-9282-3028E5D6A8D1}" type="presParOf" srcId="{5FADBBB9-8077-854B-9438-0C7185B2BDE0}" destId="{38EFCC13-EC77-3C49-BAC8-B2B9CC05B1F0}" srcOrd="10" destOrd="0" presId="urn:microsoft.com/office/officeart/2005/8/layout/cycle1"/>
    <dgm:cxn modelId="{D300F38B-448F-BA40-91EF-19AA332F4135}" type="presParOf" srcId="{5FADBBB9-8077-854B-9438-0C7185B2BDE0}" destId="{AB71AC2D-F879-744F-AD41-7CF91921618F}" srcOrd="11" destOrd="0" presId="urn:microsoft.com/office/officeart/2005/8/layout/cycle1"/>
    <dgm:cxn modelId="{B5E3DCF6-7682-2742-9D28-C64A464ECF69}" type="presParOf" srcId="{5FADBBB9-8077-854B-9438-0C7185B2BDE0}" destId="{F7AF38BA-7E86-5B4E-8EF4-B28745A9147D}" srcOrd="12" destOrd="0" presId="urn:microsoft.com/office/officeart/2005/8/layout/cycle1"/>
    <dgm:cxn modelId="{4776AC1E-7AF6-9A43-A489-97914755FC1B}" type="presParOf" srcId="{5FADBBB9-8077-854B-9438-0C7185B2BDE0}" destId="{4A0F3D63-F239-3947-88FF-C9A8D6D84B00}" srcOrd="13" destOrd="0" presId="urn:microsoft.com/office/officeart/2005/8/layout/cycle1"/>
    <dgm:cxn modelId="{83991D80-824D-7643-A0F3-B990716BCC6A}" type="presParOf" srcId="{5FADBBB9-8077-854B-9438-0C7185B2BDE0}" destId="{234063B4-B5B0-074D-B594-D103091880BE}"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AFB91B-3503-4C9F-A25E-4A808DD1E105}" type="doc">
      <dgm:prSet loTypeId="urn:microsoft.com/office/officeart/2005/8/layout/cycle7" loCatId="cycle" qsTypeId="urn:microsoft.com/office/officeart/2005/8/quickstyle/simple1" qsCatId="simple" csTypeId="urn:microsoft.com/office/officeart/2005/8/colors/accent1_2" csCatId="accent1" phldr="1"/>
      <dgm:spPr/>
    </dgm:pt>
    <dgm:pt modelId="{02D81A3D-96CB-4B2C-9381-532603614704}">
      <dgm:prSet phldrT="[Text]"/>
      <dgm:spPr/>
      <dgm:t>
        <a:bodyPr/>
        <a:lstStyle/>
        <a:p>
          <a:r>
            <a:rPr lang="en-US" dirty="0" smtClean="0"/>
            <a:t>Partition tolerant</a:t>
          </a:r>
          <a:endParaRPr lang="en-US" dirty="0"/>
        </a:p>
      </dgm:t>
    </dgm:pt>
    <dgm:pt modelId="{3A2D9BD5-20C8-4C50-9204-0DEB92A30F11}" type="parTrans" cxnId="{97435315-47BF-438D-958E-78AF1549C899}">
      <dgm:prSet/>
      <dgm:spPr/>
      <dgm:t>
        <a:bodyPr/>
        <a:lstStyle/>
        <a:p>
          <a:endParaRPr lang="en-US"/>
        </a:p>
      </dgm:t>
    </dgm:pt>
    <dgm:pt modelId="{50B32CE1-3FA2-4F27-A529-C0E7696826F4}" type="sibTrans" cxnId="{97435315-47BF-438D-958E-78AF1549C899}">
      <dgm:prSet/>
      <dgm:spPr>
        <a:solidFill>
          <a:schemeClr val="tx1">
            <a:lumMod val="65000"/>
            <a:lumOff val="35000"/>
          </a:schemeClr>
        </a:solidFill>
      </dgm:spPr>
      <dgm:t>
        <a:bodyPr/>
        <a:lstStyle/>
        <a:p>
          <a:endParaRPr lang="en-US"/>
        </a:p>
      </dgm:t>
    </dgm:pt>
    <dgm:pt modelId="{9F741120-9200-4306-83DA-FAE35562382A}">
      <dgm:prSet phldrT="[Text]"/>
      <dgm:spPr/>
      <dgm:t>
        <a:bodyPr/>
        <a:lstStyle/>
        <a:p>
          <a:r>
            <a:rPr lang="en-US" dirty="0" smtClean="0"/>
            <a:t>Consistent</a:t>
          </a:r>
          <a:endParaRPr lang="en-US" dirty="0"/>
        </a:p>
      </dgm:t>
    </dgm:pt>
    <dgm:pt modelId="{C6EEB1A5-81D2-47E3-AE93-F15AF3B177A6}" type="parTrans" cxnId="{BA8F9821-B390-48B7-847B-1C818BD2BCA3}">
      <dgm:prSet/>
      <dgm:spPr/>
      <dgm:t>
        <a:bodyPr/>
        <a:lstStyle/>
        <a:p>
          <a:endParaRPr lang="en-US"/>
        </a:p>
      </dgm:t>
    </dgm:pt>
    <dgm:pt modelId="{EC7D28E9-AC6B-44F3-8EB7-E53EF51B2A78}" type="sibTrans" cxnId="{BA8F9821-B390-48B7-847B-1C818BD2BCA3}">
      <dgm:prSet/>
      <dgm:spPr>
        <a:solidFill>
          <a:schemeClr val="tx1">
            <a:lumMod val="65000"/>
            <a:lumOff val="35000"/>
          </a:schemeClr>
        </a:solidFill>
      </dgm:spPr>
      <dgm:t>
        <a:bodyPr/>
        <a:lstStyle/>
        <a:p>
          <a:endParaRPr lang="en-US"/>
        </a:p>
      </dgm:t>
    </dgm:pt>
    <dgm:pt modelId="{3C986F48-0C6C-44BC-BB3D-B4B40054381D}">
      <dgm:prSet phldrT="[Text]"/>
      <dgm:spPr/>
      <dgm:t>
        <a:bodyPr/>
        <a:lstStyle/>
        <a:p>
          <a:r>
            <a:rPr lang="en-US" smtClean="0"/>
            <a:t>Available</a:t>
          </a:r>
          <a:endParaRPr lang="en-US" dirty="0"/>
        </a:p>
      </dgm:t>
    </dgm:pt>
    <dgm:pt modelId="{087FCF69-F38A-4767-B4A5-3B179808ED9A}" type="parTrans" cxnId="{F9546045-0EA0-491B-8A1C-FBBA28BCDCEA}">
      <dgm:prSet/>
      <dgm:spPr/>
      <dgm:t>
        <a:bodyPr/>
        <a:lstStyle/>
        <a:p>
          <a:endParaRPr lang="en-US"/>
        </a:p>
      </dgm:t>
    </dgm:pt>
    <dgm:pt modelId="{59F11F08-6FB2-40A6-B11A-C28F0FE0CC73}" type="sibTrans" cxnId="{F9546045-0EA0-491B-8A1C-FBBA28BCDCEA}">
      <dgm:prSet/>
      <dgm:spPr>
        <a:solidFill>
          <a:srgbClr val="FFFF00"/>
        </a:solidFill>
      </dgm:spPr>
      <dgm:t>
        <a:bodyPr/>
        <a:lstStyle/>
        <a:p>
          <a:endParaRPr lang="en-US"/>
        </a:p>
      </dgm:t>
    </dgm:pt>
    <dgm:pt modelId="{728E975B-71B8-47DF-BDF9-4F3C966F2F70}" type="pres">
      <dgm:prSet presAssocID="{C5AFB91B-3503-4C9F-A25E-4A808DD1E105}" presName="Name0" presStyleCnt="0">
        <dgm:presLayoutVars>
          <dgm:dir/>
          <dgm:resizeHandles val="exact"/>
        </dgm:presLayoutVars>
      </dgm:prSet>
      <dgm:spPr/>
    </dgm:pt>
    <dgm:pt modelId="{A0A63CA1-790D-4BE1-BFFD-8429CDB35C48}" type="pres">
      <dgm:prSet presAssocID="{02D81A3D-96CB-4B2C-9381-532603614704}" presName="node" presStyleLbl="node1" presStyleIdx="0" presStyleCnt="3" custRadScaleRad="96131" custRadScaleInc="-427">
        <dgm:presLayoutVars>
          <dgm:bulletEnabled val="1"/>
        </dgm:presLayoutVars>
      </dgm:prSet>
      <dgm:spPr/>
      <dgm:t>
        <a:bodyPr/>
        <a:lstStyle/>
        <a:p>
          <a:endParaRPr lang="en-US"/>
        </a:p>
      </dgm:t>
    </dgm:pt>
    <dgm:pt modelId="{DE7D1722-1800-4FBE-A27B-7DF58B6ABC70}" type="pres">
      <dgm:prSet presAssocID="{50B32CE1-3FA2-4F27-A529-C0E7696826F4}" presName="sibTrans" presStyleLbl="sibTrans2D1" presStyleIdx="0" presStyleCnt="3" custScaleY="63323"/>
      <dgm:spPr/>
      <dgm:t>
        <a:bodyPr/>
        <a:lstStyle/>
        <a:p>
          <a:endParaRPr lang="en-US"/>
        </a:p>
      </dgm:t>
    </dgm:pt>
    <dgm:pt modelId="{08077DD3-7BC6-4948-83C2-AF26831148BB}" type="pres">
      <dgm:prSet presAssocID="{50B32CE1-3FA2-4F27-A529-C0E7696826F4}" presName="connectorText" presStyleLbl="sibTrans2D1" presStyleIdx="0" presStyleCnt="3"/>
      <dgm:spPr/>
      <dgm:t>
        <a:bodyPr/>
        <a:lstStyle/>
        <a:p>
          <a:endParaRPr lang="en-US"/>
        </a:p>
      </dgm:t>
    </dgm:pt>
    <dgm:pt modelId="{4CDBB7A0-6867-4616-9992-137665D3D53B}" type="pres">
      <dgm:prSet presAssocID="{3C986F48-0C6C-44BC-BB3D-B4B40054381D}" presName="node" presStyleLbl="node1" presStyleIdx="1" presStyleCnt="3" custRadScaleRad="111336" custRadScaleInc="-5524">
        <dgm:presLayoutVars>
          <dgm:bulletEnabled val="1"/>
        </dgm:presLayoutVars>
      </dgm:prSet>
      <dgm:spPr/>
      <dgm:t>
        <a:bodyPr/>
        <a:lstStyle/>
        <a:p>
          <a:endParaRPr lang="en-US"/>
        </a:p>
      </dgm:t>
    </dgm:pt>
    <dgm:pt modelId="{CBED0222-C049-4032-A2E7-71D04142EFEE}" type="pres">
      <dgm:prSet presAssocID="{59F11F08-6FB2-40A6-B11A-C28F0FE0CC73}" presName="sibTrans" presStyleLbl="sibTrans2D1" presStyleIdx="1" presStyleCnt="3"/>
      <dgm:spPr/>
      <dgm:t>
        <a:bodyPr/>
        <a:lstStyle/>
        <a:p>
          <a:endParaRPr lang="en-US"/>
        </a:p>
      </dgm:t>
    </dgm:pt>
    <dgm:pt modelId="{BC9F573A-2DBD-489A-B1D2-E423A3950703}" type="pres">
      <dgm:prSet presAssocID="{59F11F08-6FB2-40A6-B11A-C28F0FE0CC73}" presName="connectorText" presStyleLbl="sibTrans2D1" presStyleIdx="1" presStyleCnt="3"/>
      <dgm:spPr/>
      <dgm:t>
        <a:bodyPr/>
        <a:lstStyle/>
        <a:p>
          <a:endParaRPr lang="en-US"/>
        </a:p>
      </dgm:t>
    </dgm:pt>
    <dgm:pt modelId="{83F8A3AE-E2AC-466B-B271-83DBBB5D6171}" type="pres">
      <dgm:prSet presAssocID="{9F741120-9200-4306-83DA-FAE35562382A}" presName="node" presStyleLbl="node1" presStyleIdx="2" presStyleCnt="3" custRadScaleRad="111831" custRadScaleInc="5737">
        <dgm:presLayoutVars>
          <dgm:bulletEnabled val="1"/>
        </dgm:presLayoutVars>
      </dgm:prSet>
      <dgm:spPr/>
      <dgm:t>
        <a:bodyPr/>
        <a:lstStyle/>
        <a:p>
          <a:endParaRPr lang="en-US"/>
        </a:p>
      </dgm:t>
    </dgm:pt>
    <dgm:pt modelId="{79C1BC8E-2B81-4C5D-826D-AC6F768D53E6}" type="pres">
      <dgm:prSet presAssocID="{EC7D28E9-AC6B-44F3-8EB7-E53EF51B2A78}" presName="sibTrans" presStyleLbl="sibTrans2D1" presStyleIdx="2" presStyleCnt="3" custScaleY="63323"/>
      <dgm:spPr/>
      <dgm:t>
        <a:bodyPr/>
        <a:lstStyle/>
        <a:p>
          <a:endParaRPr lang="en-US"/>
        </a:p>
      </dgm:t>
    </dgm:pt>
    <dgm:pt modelId="{CE45B9D5-6C5A-4F99-B673-C0927050AB47}" type="pres">
      <dgm:prSet presAssocID="{EC7D28E9-AC6B-44F3-8EB7-E53EF51B2A78}" presName="connectorText" presStyleLbl="sibTrans2D1" presStyleIdx="2" presStyleCnt="3"/>
      <dgm:spPr/>
      <dgm:t>
        <a:bodyPr/>
        <a:lstStyle/>
        <a:p>
          <a:endParaRPr lang="en-US"/>
        </a:p>
      </dgm:t>
    </dgm:pt>
  </dgm:ptLst>
  <dgm:cxnLst>
    <dgm:cxn modelId="{82C1E5D2-3AA8-4554-A524-4E7478C0A18C}" type="presOf" srcId="{50B32CE1-3FA2-4F27-A529-C0E7696826F4}" destId="{08077DD3-7BC6-4948-83C2-AF26831148BB}" srcOrd="1" destOrd="0" presId="urn:microsoft.com/office/officeart/2005/8/layout/cycle7"/>
    <dgm:cxn modelId="{5FCCA79D-E384-4AE9-9E8C-AE9129568FE5}" type="presOf" srcId="{C5AFB91B-3503-4C9F-A25E-4A808DD1E105}" destId="{728E975B-71B8-47DF-BDF9-4F3C966F2F70}" srcOrd="0" destOrd="0" presId="urn:microsoft.com/office/officeart/2005/8/layout/cycle7"/>
    <dgm:cxn modelId="{BE0188CF-B186-4306-90DC-D5F93AC1D23C}" type="presOf" srcId="{3C986F48-0C6C-44BC-BB3D-B4B40054381D}" destId="{4CDBB7A0-6867-4616-9992-137665D3D53B}" srcOrd="0" destOrd="0" presId="urn:microsoft.com/office/officeart/2005/8/layout/cycle7"/>
    <dgm:cxn modelId="{49AF94C0-F3D1-4F86-A001-51FED8358A74}" type="presOf" srcId="{50B32CE1-3FA2-4F27-A529-C0E7696826F4}" destId="{DE7D1722-1800-4FBE-A27B-7DF58B6ABC70}" srcOrd="0" destOrd="0" presId="urn:microsoft.com/office/officeart/2005/8/layout/cycle7"/>
    <dgm:cxn modelId="{BA8F9821-B390-48B7-847B-1C818BD2BCA3}" srcId="{C5AFB91B-3503-4C9F-A25E-4A808DD1E105}" destId="{9F741120-9200-4306-83DA-FAE35562382A}" srcOrd="2" destOrd="0" parTransId="{C6EEB1A5-81D2-47E3-AE93-F15AF3B177A6}" sibTransId="{EC7D28E9-AC6B-44F3-8EB7-E53EF51B2A78}"/>
    <dgm:cxn modelId="{94430D93-1DC2-4635-982F-93A7AE5D3050}" type="presOf" srcId="{EC7D28E9-AC6B-44F3-8EB7-E53EF51B2A78}" destId="{CE45B9D5-6C5A-4F99-B673-C0927050AB47}" srcOrd="1" destOrd="0" presId="urn:microsoft.com/office/officeart/2005/8/layout/cycle7"/>
    <dgm:cxn modelId="{DB5579AB-077E-47C2-A3FF-5A3DCF94815B}" type="presOf" srcId="{9F741120-9200-4306-83DA-FAE35562382A}" destId="{83F8A3AE-E2AC-466B-B271-83DBBB5D6171}" srcOrd="0" destOrd="0" presId="urn:microsoft.com/office/officeart/2005/8/layout/cycle7"/>
    <dgm:cxn modelId="{61F13EDA-3F8A-47B4-8470-9617C40B2366}" type="presOf" srcId="{59F11F08-6FB2-40A6-B11A-C28F0FE0CC73}" destId="{BC9F573A-2DBD-489A-B1D2-E423A3950703}" srcOrd="1" destOrd="0" presId="urn:microsoft.com/office/officeart/2005/8/layout/cycle7"/>
    <dgm:cxn modelId="{D0E16BBC-287F-4F7B-80D7-4774AF200ECA}" type="presOf" srcId="{59F11F08-6FB2-40A6-B11A-C28F0FE0CC73}" destId="{CBED0222-C049-4032-A2E7-71D04142EFEE}" srcOrd="0" destOrd="0" presId="urn:microsoft.com/office/officeart/2005/8/layout/cycle7"/>
    <dgm:cxn modelId="{F9546045-0EA0-491B-8A1C-FBBA28BCDCEA}" srcId="{C5AFB91B-3503-4C9F-A25E-4A808DD1E105}" destId="{3C986F48-0C6C-44BC-BB3D-B4B40054381D}" srcOrd="1" destOrd="0" parTransId="{087FCF69-F38A-4767-B4A5-3B179808ED9A}" sibTransId="{59F11F08-6FB2-40A6-B11A-C28F0FE0CC73}"/>
    <dgm:cxn modelId="{FC1167D0-D6DA-4D13-8273-F6A58B8B4F6B}" type="presOf" srcId="{EC7D28E9-AC6B-44F3-8EB7-E53EF51B2A78}" destId="{79C1BC8E-2B81-4C5D-826D-AC6F768D53E6}" srcOrd="0" destOrd="0" presId="urn:microsoft.com/office/officeart/2005/8/layout/cycle7"/>
    <dgm:cxn modelId="{97435315-47BF-438D-958E-78AF1549C899}" srcId="{C5AFB91B-3503-4C9F-A25E-4A808DD1E105}" destId="{02D81A3D-96CB-4B2C-9381-532603614704}" srcOrd="0" destOrd="0" parTransId="{3A2D9BD5-20C8-4C50-9204-0DEB92A30F11}" sibTransId="{50B32CE1-3FA2-4F27-A529-C0E7696826F4}"/>
    <dgm:cxn modelId="{106971E9-9A8F-4D71-8C50-4CDA96379B8C}" type="presOf" srcId="{02D81A3D-96CB-4B2C-9381-532603614704}" destId="{A0A63CA1-790D-4BE1-BFFD-8429CDB35C48}" srcOrd="0" destOrd="0" presId="urn:microsoft.com/office/officeart/2005/8/layout/cycle7"/>
    <dgm:cxn modelId="{5F36BB11-E6C5-441E-AB37-9B2CC4F82EC1}" type="presParOf" srcId="{728E975B-71B8-47DF-BDF9-4F3C966F2F70}" destId="{A0A63CA1-790D-4BE1-BFFD-8429CDB35C48}" srcOrd="0" destOrd="0" presId="urn:microsoft.com/office/officeart/2005/8/layout/cycle7"/>
    <dgm:cxn modelId="{F845ABCB-10D9-43AD-9EB8-957FB7CF1D98}" type="presParOf" srcId="{728E975B-71B8-47DF-BDF9-4F3C966F2F70}" destId="{DE7D1722-1800-4FBE-A27B-7DF58B6ABC70}" srcOrd="1" destOrd="0" presId="urn:microsoft.com/office/officeart/2005/8/layout/cycle7"/>
    <dgm:cxn modelId="{7D08EED1-D787-48B5-BB61-C18A872B5B24}" type="presParOf" srcId="{DE7D1722-1800-4FBE-A27B-7DF58B6ABC70}" destId="{08077DD3-7BC6-4948-83C2-AF26831148BB}" srcOrd="0" destOrd="0" presId="urn:microsoft.com/office/officeart/2005/8/layout/cycle7"/>
    <dgm:cxn modelId="{F591A4F5-E6FF-4A7E-9EB7-9C409DE7C2BB}" type="presParOf" srcId="{728E975B-71B8-47DF-BDF9-4F3C966F2F70}" destId="{4CDBB7A0-6867-4616-9992-137665D3D53B}" srcOrd="2" destOrd="0" presId="urn:microsoft.com/office/officeart/2005/8/layout/cycle7"/>
    <dgm:cxn modelId="{645938EA-2E70-4A1F-BCB2-5BD1D28FDBE0}" type="presParOf" srcId="{728E975B-71B8-47DF-BDF9-4F3C966F2F70}" destId="{CBED0222-C049-4032-A2E7-71D04142EFEE}" srcOrd="3" destOrd="0" presId="urn:microsoft.com/office/officeart/2005/8/layout/cycle7"/>
    <dgm:cxn modelId="{0A0797F2-890E-4886-BAA0-A4D9049C767D}" type="presParOf" srcId="{CBED0222-C049-4032-A2E7-71D04142EFEE}" destId="{BC9F573A-2DBD-489A-B1D2-E423A3950703}" srcOrd="0" destOrd="0" presId="urn:microsoft.com/office/officeart/2005/8/layout/cycle7"/>
    <dgm:cxn modelId="{2906F0F5-B2AE-4132-BD50-E17B0BBA85BB}" type="presParOf" srcId="{728E975B-71B8-47DF-BDF9-4F3C966F2F70}" destId="{83F8A3AE-E2AC-466B-B271-83DBBB5D6171}" srcOrd="4" destOrd="0" presId="urn:microsoft.com/office/officeart/2005/8/layout/cycle7"/>
    <dgm:cxn modelId="{CCD7541B-D948-4589-ABE8-753EA4BE958B}" type="presParOf" srcId="{728E975B-71B8-47DF-BDF9-4F3C966F2F70}" destId="{79C1BC8E-2B81-4C5D-826D-AC6F768D53E6}" srcOrd="5" destOrd="0" presId="urn:microsoft.com/office/officeart/2005/8/layout/cycle7"/>
    <dgm:cxn modelId="{7B0B8228-A99C-48D5-804C-B8679359A67D}" type="presParOf" srcId="{79C1BC8E-2B81-4C5D-826D-AC6F768D53E6}" destId="{CE45B9D5-6C5A-4F99-B673-C0927050AB47}"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C01D5-B855-204B-B3FB-DD550E97DB28}">
      <dsp:nvSpPr>
        <dsp:cNvPr id="0" name=""/>
        <dsp:cNvSpPr/>
      </dsp:nvSpPr>
      <dsp:spPr>
        <a:xfrm>
          <a:off x="2016098" y="38276"/>
          <a:ext cx="1288377" cy="1288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solidFill>
                <a:srgbClr val="FFFFFF"/>
              </a:solidFill>
            </a:rPr>
            <a:t>Events</a:t>
          </a:r>
          <a:endParaRPr lang="en-US" sz="2300" kern="1200" dirty="0">
            <a:solidFill>
              <a:srgbClr val="FFFFFF"/>
            </a:solidFill>
          </a:endParaRPr>
        </a:p>
      </dsp:txBody>
      <dsp:txXfrm>
        <a:off x="2016098" y="38276"/>
        <a:ext cx="1288377" cy="1288377"/>
      </dsp:txXfrm>
    </dsp:sp>
    <dsp:sp modelId="{9D8308CF-493E-014B-A9C5-AEFB9AD713AD}">
      <dsp:nvSpPr>
        <dsp:cNvPr id="0" name=""/>
        <dsp:cNvSpPr/>
      </dsp:nvSpPr>
      <dsp:spPr>
        <a:xfrm>
          <a:off x="1504222" y="778"/>
          <a:ext cx="4832856" cy="4832856"/>
        </a:xfrm>
        <a:prstGeom prst="leftCircularArrow">
          <a:avLst>
            <a:gd name="adj1" fmla="val 5198"/>
            <a:gd name="adj2" fmla="val 335789"/>
            <a:gd name="adj3" fmla="val 11106251"/>
            <a:gd name="adj4" fmla="val 12634205"/>
            <a:gd name="adj5" fmla="val 6065"/>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118962CB-1468-6D4F-8F53-3415F9B8A508}">
      <dsp:nvSpPr>
        <dsp:cNvPr id="0" name=""/>
        <dsp:cNvSpPr/>
      </dsp:nvSpPr>
      <dsp:spPr>
        <a:xfrm>
          <a:off x="1237151" y="2435630"/>
          <a:ext cx="1288377" cy="1288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solidFill>
                <a:srgbClr val="FFFFFF"/>
              </a:solidFill>
            </a:rPr>
            <a:t>Read-store</a:t>
          </a:r>
          <a:endParaRPr lang="en-US" sz="2300" kern="1200" dirty="0">
            <a:solidFill>
              <a:srgbClr val="FFFFFF"/>
            </a:solidFill>
          </a:endParaRPr>
        </a:p>
      </dsp:txBody>
      <dsp:txXfrm>
        <a:off x="1237151" y="2435630"/>
        <a:ext cx="1288377" cy="1288377"/>
      </dsp:txXfrm>
    </dsp:sp>
    <dsp:sp modelId="{C220D653-CD0E-E44C-B845-F6E14A5F2ACC}">
      <dsp:nvSpPr>
        <dsp:cNvPr id="0" name=""/>
        <dsp:cNvSpPr/>
      </dsp:nvSpPr>
      <dsp:spPr>
        <a:xfrm>
          <a:off x="1504222" y="778"/>
          <a:ext cx="4832856" cy="4832856"/>
        </a:xfrm>
        <a:prstGeom prst="leftCircularArrow">
          <a:avLst>
            <a:gd name="adj1" fmla="val 5198"/>
            <a:gd name="adj2" fmla="val 335789"/>
            <a:gd name="adj3" fmla="val 6784777"/>
            <a:gd name="adj4" fmla="val 8547050"/>
            <a:gd name="adj5" fmla="val 6065"/>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734B8564-3E6B-704C-9B79-FA45D0BD928B}">
      <dsp:nvSpPr>
        <dsp:cNvPr id="0" name=""/>
        <dsp:cNvSpPr/>
      </dsp:nvSpPr>
      <dsp:spPr>
        <a:xfrm>
          <a:off x="3276462" y="3917276"/>
          <a:ext cx="1288377" cy="1288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solidFill>
                <a:srgbClr val="FFFFFF"/>
              </a:solidFill>
            </a:rPr>
            <a:t>UI</a:t>
          </a:r>
          <a:endParaRPr lang="en-US" sz="2300" kern="1200" dirty="0">
            <a:solidFill>
              <a:srgbClr val="FFFFFF"/>
            </a:solidFill>
          </a:endParaRPr>
        </a:p>
      </dsp:txBody>
      <dsp:txXfrm>
        <a:off x="3276462" y="3917276"/>
        <a:ext cx="1288377" cy="1288377"/>
      </dsp:txXfrm>
    </dsp:sp>
    <dsp:sp modelId="{4E0761E5-5172-C549-966E-30CF60CB10A1}">
      <dsp:nvSpPr>
        <dsp:cNvPr id="0" name=""/>
        <dsp:cNvSpPr/>
      </dsp:nvSpPr>
      <dsp:spPr>
        <a:xfrm>
          <a:off x="1504222" y="778"/>
          <a:ext cx="4832856" cy="4832856"/>
        </a:xfrm>
        <a:prstGeom prst="leftCircularArrow">
          <a:avLst>
            <a:gd name="adj1" fmla="val 5198"/>
            <a:gd name="adj2" fmla="val 335789"/>
            <a:gd name="adj3" fmla="val 2588739"/>
            <a:gd name="adj4" fmla="val 4351012"/>
            <a:gd name="adj5" fmla="val 6065"/>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8EFCC13-EC77-3C49-BAC8-B2B9CC05B1F0}">
      <dsp:nvSpPr>
        <dsp:cNvPr id="0" name=""/>
        <dsp:cNvSpPr/>
      </dsp:nvSpPr>
      <dsp:spPr>
        <a:xfrm>
          <a:off x="5315772" y="2435630"/>
          <a:ext cx="1288377" cy="1288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solidFill>
                <a:srgbClr val="FFFFFF"/>
              </a:solidFill>
            </a:rPr>
            <a:t>Command</a:t>
          </a:r>
          <a:endParaRPr lang="en-US" sz="2300" kern="1200" dirty="0">
            <a:solidFill>
              <a:srgbClr val="FFFFFF"/>
            </a:solidFill>
          </a:endParaRPr>
        </a:p>
      </dsp:txBody>
      <dsp:txXfrm>
        <a:off x="5315772" y="2435630"/>
        <a:ext cx="1288377" cy="1288377"/>
      </dsp:txXfrm>
    </dsp:sp>
    <dsp:sp modelId="{AB71AC2D-F879-744F-AD41-7CF91921618F}">
      <dsp:nvSpPr>
        <dsp:cNvPr id="0" name=""/>
        <dsp:cNvSpPr/>
      </dsp:nvSpPr>
      <dsp:spPr>
        <a:xfrm>
          <a:off x="1504222" y="778"/>
          <a:ext cx="4832856" cy="4832856"/>
        </a:xfrm>
        <a:prstGeom prst="leftCircularArrow">
          <a:avLst>
            <a:gd name="adj1" fmla="val 5198"/>
            <a:gd name="adj2" fmla="val 335789"/>
            <a:gd name="adj3" fmla="val 20101584"/>
            <a:gd name="adj4" fmla="val 29537"/>
            <a:gd name="adj5" fmla="val 6065"/>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A0F3D63-F239-3947-88FF-C9A8D6D84B00}">
      <dsp:nvSpPr>
        <dsp:cNvPr id="0" name=""/>
        <dsp:cNvSpPr/>
      </dsp:nvSpPr>
      <dsp:spPr>
        <a:xfrm>
          <a:off x="4536825" y="38276"/>
          <a:ext cx="1288377" cy="1288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solidFill>
                <a:srgbClr val="FFFFFF"/>
              </a:solidFill>
            </a:rPr>
            <a:t>Write-store</a:t>
          </a:r>
          <a:endParaRPr lang="en-US" sz="2300" kern="1200" dirty="0">
            <a:solidFill>
              <a:srgbClr val="FFFFFF"/>
            </a:solidFill>
          </a:endParaRPr>
        </a:p>
      </dsp:txBody>
      <dsp:txXfrm>
        <a:off x="4536825" y="38276"/>
        <a:ext cx="1288377" cy="1288377"/>
      </dsp:txXfrm>
    </dsp:sp>
    <dsp:sp modelId="{234063B4-B5B0-074D-B594-D103091880BE}">
      <dsp:nvSpPr>
        <dsp:cNvPr id="0" name=""/>
        <dsp:cNvSpPr/>
      </dsp:nvSpPr>
      <dsp:spPr>
        <a:xfrm>
          <a:off x="1504222" y="778"/>
          <a:ext cx="4832856" cy="4832856"/>
        </a:xfrm>
        <a:prstGeom prst="leftCircularArrow">
          <a:avLst>
            <a:gd name="adj1" fmla="val 5198"/>
            <a:gd name="adj2" fmla="val 335789"/>
            <a:gd name="adj3" fmla="val 15533790"/>
            <a:gd name="adj4" fmla="val 17201999"/>
            <a:gd name="adj5" fmla="val 6065"/>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A63CA1-790D-4BE1-BFFD-8429CDB35C48}">
      <dsp:nvSpPr>
        <dsp:cNvPr id="0" name=""/>
        <dsp:cNvSpPr/>
      </dsp:nvSpPr>
      <dsp:spPr>
        <a:xfrm>
          <a:off x="2228453" y="80960"/>
          <a:ext cx="2170825" cy="10854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Partition tolerant</a:t>
          </a:r>
          <a:endParaRPr lang="en-US" sz="2800" kern="1200" dirty="0"/>
        </a:p>
      </dsp:txBody>
      <dsp:txXfrm>
        <a:off x="2260244" y="112751"/>
        <a:ext cx="2107243" cy="1021830"/>
      </dsp:txXfrm>
    </dsp:sp>
    <dsp:sp modelId="{DE7D1722-1800-4FBE-A27B-7DF58B6ABC70}">
      <dsp:nvSpPr>
        <dsp:cNvPr id="0" name=""/>
        <dsp:cNvSpPr/>
      </dsp:nvSpPr>
      <dsp:spPr>
        <a:xfrm rot="3338416">
          <a:off x="3564728" y="2014801"/>
          <a:ext cx="1564930" cy="240560"/>
        </a:xfrm>
        <a:prstGeom prst="leftRightArrow">
          <a:avLst>
            <a:gd name="adj1" fmla="val 60000"/>
            <a:gd name="adj2" fmla="val 50000"/>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3636896" y="2062913"/>
        <a:ext cx="1420594" cy="144336"/>
      </dsp:txXfrm>
    </dsp:sp>
    <dsp:sp modelId="{4CDBB7A0-6867-4616-9992-137665D3D53B}">
      <dsp:nvSpPr>
        <dsp:cNvPr id="0" name=""/>
        <dsp:cNvSpPr/>
      </dsp:nvSpPr>
      <dsp:spPr>
        <a:xfrm>
          <a:off x="4295109" y="3103789"/>
          <a:ext cx="2170825" cy="10854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t>Available</a:t>
          </a:r>
          <a:endParaRPr lang="en-US" sz="2800" kern="1200" dirty="0"/>
        </a:p>
      </dsp:txBody>
      <dsp:txXfrm>
        <a:off x="4326900" y="3135580"/>
        <a:ext cx="2107243" cy="1021830"/>
      </dsp:txXfrm>
    </dsp:sp>
    <dsp:sp modelId="{CBED0222-C049-4032-A2E7-71D04142EFEE}">
      <dsp:nvSpPr>
        <dsp:cNvPr id="0" name=""/>
        <dsp:cNvSpPr/>
      </dsp:nvSpPr>
      <dsp:spPr>
        <a:xfrm rot="10800012">
          <a:off x="2534562" y="3456541"/>
          <a:ext cx="1564930" cy="379894"/>
        </a:xfrm>
        <a:prstGeom prst="leftRightArrow">
          <a:avLst>
            <a:gd name="adj1" fmla="val 60000"/>
            <a:gd name="adj2" fmla="val 50000"/>
          </a:avLst>
        </a:prstGeom>
        <a:solidFill>
          <a:srgbClr val="FFFF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10800000">
        <a:off x="2648530" y="3532520"/>
        <a:ext cx="1336994" cy="227936"/>
      </dsp:txXfrm>
    </dsp:sp>
    <dsp:sp modelId="{83F8A3AE-E2AC-466B-B271-83DBBB5D6171}">
      <dsp:nvSpPr>
        <dsp:cNvPr id="0" name=""/>
        <dsp:cNvSpPr/>
      </dsp:nvSpPr>
      <dsp:spPr>
        <a:xfrm>
          <a:off x="168120" y="3103775"/>
          <a:ext cx="2170825" cy="108541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Consistent</a:t>
          </a:r>
          <a:endParaRPr lang="en-US" sz="2800" kern="1200" dirty="0"/>
        </a:p>
      </dsp:txBody>
      <dsp:txXfrm>
        <a:off x="199911" y="3135566"/>
        <a:ext cx="2107243" cy="1021830"/>
      </dsp:txXfrm>
    </dsp:sp>
    <dsp:sp modelId="{79C1BC8E-2B81-4C5D-826D-AC6F768D53E6}">
      <dsp:nvSpPr>
        <dsp:cNvPr id="0" name=""/>
        <dsp:cNvSpPr/>
      </dsp:nvSpPr>
      <dsp:spPr>
        <a:xfrm rot="18256687">
          <a:off x="1501234" y="2014794"/>
          <a:ext cx="1564930" cy="240560"/>
        </a:xfrm>
        <a:prstGeom prst="leftRightArrow">
          <a:avLst>
            <a:gd name="adj1" fmla="val 60000"/>
            <a:gd name="adj2" fmla="val 50000"/>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1573402" y="2062906"/>
        <a:ext cx="1420594" cy="144336"/>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8440" cy="345285"/>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sz="quarter" idx="1"/>
          </p:nvPr>
        </p:nvSpPr>
        <p:spPr>
          <a:xfrm>
            <a:off x="5265810" y="0"/>
            <a:ext cx="4028440" cy="345285"/>
          </a:xfrm>
          <a:prstGeom prst="rect">
            <a:avLst/>
          </a:prstGeom>
        </p:spPr>
        <p:txBody>
          <a:bodyPr vert="horz" lIns="92446" tIns="46223" rIns="92446" bIns="46223" rtlCol="0"/>
          <a:lstStyle>
            <a:lvl1pPr algn="r">
              <a:defRPr sz="1200"/>
            </a:lvl1pPr>
          </a:lstStyle>
          <a:p>
            <a:fld id="{5DF7B94A-3135-4529-93D6-E1241C219012}" type="datetimeFigureOut">
              <a:rPr lang="en-US" smtClean="0"/>
              <a:t>6/3/14</a:t>
            </a:fld>
            <a:endParaRPr lang="en-US"/>
          </a:p>
        </p:txBody>
      </p:sp>
      <p:sp>
        <p:nvSpPr>
          <p:cNvPr id="4" name="Footer Placeholder 3"/>
          <p:cNvSpPr>
            <a:spLocks noGrp="1"/>
          </p:cNvSpPr>
          <p:nvPr>
            <p:ph type="ftr" sz="quarter" idx="2"/>
          </p:nvPr>
        </p:nvSpPr>
        <p:spPr>
          <a:xfrm>
            <a:off x="1" y="6536529"/>
            <a:ext cx="4028440" cy="345285"/>
          </a:xfrm>
          <a:prstGeom prst="rect">
            <a:avLst/>
          </a:prstGeom>
        </p:spPr>
        <p:txBody>
          <a:bodyPr vert="horz" lIns="92446" tIns="46223" rIns="92446" bIns="46223" rtlCol="0" anchor="b"/>
          <a:lstStyle>
            <a:lvl1pPr algn="l">
              <a:defRPr sz="1200"/>
            </a:lvl1pPr>
          </a:lstStyle>
          <a:p>
            <a:endParaRPr lang="en-US"/>
          </a:p>
        </p:txBody>
      </p:sp>
      <p:sp>
        <p:nvSpPr>
          <p:cNvPr id="5" name="Slide Number Placeholder 4"/>
          <p:cNvSpPr>
            <a:spLocks noGrp="1"/>
          </p:cNvSpPr>
          <p:nvPr>
            <p:ph type="sldNum" sz="quarter" idx="3"/>
          </p:nvPr>
        </p:nvSpPr>
        <p:spPr>
          <a:xfrm>
            <a:off x="5265810" y="6536529"/>
            <a:ext cx="4028440" cy="345285"/>
          </a:xfrm>
          <a:prstGeom prst="rect">
            <a:avLst/>
          </a:prstGeom>
        </p:spPr>
        <p:txBody>
          <a:bodyPr vert="horz" lIns="92446" tIns="46223" rIns="92446" bIns="46223" rtlCol="0" anchor="b"/>
          <a:lstStyle>
            <a:lvl1pPr algn="r">
              <a:defRPr sz="1200"/>
            </a:lvl1pPr>
          </a:lstStyle>
          <a:p>
            <a:fld id="{68E06774-79B3-45CD-B013-C7AD74DFAD5B}" type="slidenum">
              <a:rPr lang="en-US" smtClean="0"/>
              <a:t>‹#›</a:t>
            </a:fld>
            <a:endParaRPr lang="en-US"/>
          </a:p>
        </p:txBody>
      </p:sp>
    </p:spTree>
    <p:extLst>
      <p:ext uri="{BB962C8B-B14F-4D97-AF65-F5344CB8AC3E}">
        <p14:creationId xmlns:p14="http://schemas.microsoft.com/office/powerpoint/2010/main" val="10028418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8440" cy="345285"/>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5265810" y="0"/>
            <a:ext cx="4028440" cy="345285"/>
          </a:xfrm>
          <a:prstGeom prst="rect">
            <a:avLst/>
          </a:prstGeom>
        </p:spPr>
        <p:txBody>
          <a:bodyPr vert="horz" lIns="92446" tIns="46223" rIns="92446" bIns="46223" rtlCol="0"/>
          <a:lstStyle>
            <a:lvl1pPr algn="r">
              <a:defRPr sz="1200"/>
            </a:lvl1pPr>
          </a:lstStyle>
          <a:p>
            <a:fld id="{9E990867-4F19-4D12-BC85-3B0C48406CF9}" type="datetimeFigureOut">
              <a:rPr lang="en-US" smtClean="0"/>
              <a:t>6/3/14</a:t>
            </a:fld>
            <a:endParaRPr lang="en-US"/>
          </a:p>
        </p:txBody>
      </p:sp>
      <p:sp>
        <p:nvSpPr>
          <p:cNvPr id="4" name="Slide Image Placeholder 3"/>
          <p:cNvSpPr>
            <a:spLocks noGrp="1" noRot="1" noChangeAspect="1"/>
          </p:cNvSpPr>
          <p:nvPr>
            <p:ph type="sldImg" idx="2"/>
          </p:nvPr>
        </p:nvSpPr>
        <p:spPr>
          <a:xfrm>
            <a:off x="3100388" y="860425"/>
            <a:ext cx="3095625" cy="2322513"/>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929641" y="3311872"/>
            <a:ext cx="7437119" cy="2709714"/>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536529"/>
            <a:ext cx="4028440" cy="345285"/>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5265810" y="6536529"/>
            <a:ext cx="4028440" cy="345285"/>
          </a:xfrm>
          <a:prstGeom prst="rect">
            <a:avLst/>
          </a:prstGeom>
        </p:spPr>
        <p:txBody>
          <a:bodyPr vert="horz" lIns="92446" tIns="46223" rIns="92446" bIns="46223" rtlCol="0" anchor="b"/>
          <a:lstStyle>
            <a:lvl1pPr algn="r">
              <a:defRPr sz="1200"/>
            </a:lvl1pPr>
          </a:lstStyle>
          <a:p>
            <a:fld id="{CEDBC09E-7920-47B5-AB74-033998E98409}" type="slidenum">
              <a:rPr lang="en-US" smtClean="0"/>
              <a:t>‹#›</a:t>
            </a:fld>
            <a:endParaRPr lang="en-US"/>
          </a:p>
        </p:txBody>
      </p:sp>
    </p:spTree>
    <p:extLst>
      <p:ext uri="{BB962C8B-B14F-4D97-AF65-F5344CB8AC3E}">
        <p14:creationId xmlns:p14="http://schemas.microsoft.com/office/powerpoint/2010/main" val="2799107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 Id="rId3" Type="http://schemas.openxmlformats.org/officeDocument/2006/relationships/hyperlink" Target="http://www.dccomics.com/tv/super-friends-1973-1974"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00388" y="860425"/>
            <a:ext cx="3095625" cy="23225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BC09E-7920-47B5-AB74-033998E98409}" type="slidenum">
              <a:rPr lang="en-US" smtClean="0"/>
              <a:t>1</a:t>
            </a:fld>
            <a:endParaRPr lang="en-US"/>
          </a:p>
        </p:txBody>
      </p:sp>
    </p:spTree>
    <p:extLst>
      <p:ext uri="{BB962C8B-B14F-4D97-AF65-F5344CB8AC3E}">
        <p14:creationId xmlns:p14="http://schemas.microsoft.com/office/powerpoint/2010/main" val="3468658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134143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00388" y="860425"/>
            <a:ext cx="3095625" cy="23225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163635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00388" y="860425"/>
            <a:ext cx="3095625" cy="23225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763691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00388" y="860425"/>
            <a:ext cx="3095625" cy="23225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578610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00388" y="860425"/>
            <a:ext cx="3095625" cy="23225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473707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00388" y="860425"/>
            <a:ext cx="3095625" cy="23225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509664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00388" y="860425"/>
            <a:ext cx="3095625" cy="23225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363138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00388" y="860425"/>
            <a:ext cx="3095625" cy="23225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3894859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00388" y="860425"/>
            <a:ext cx="3095625" cy="2322513"/>
          </a:xfrm>
        </p:spPr>
      </p:sp>
      <p:sp>
        <p:nvSpPr>
          <p:cNvPr id="3" name="Notes Placeholder 2"/>
          <p:cNvSpPr>
            <a:spLocks noGrp="1"/>
          </p:cNvSpPr>
          <p:nvPr>
            <p:ph type="body" idx="1"/>
          </p:nvPr>
        </p:nvSpPr>
        <p:spPr/>
        <p:txBody>
          <a:bodyPr/>
          <a:lstStyle/>
          <a:p>
            <a:r>
              <a:rPr lang="en-US" dirty="0" smtClean="0">
                <a:hlinkClick r:id="rId3"/>
              </a:rPr>
              <a:t>http://www.dccomics.com/tv/super-friends-1973-1974</a:t>
            </a:r>
            <a:endParaRPr lang="en-US" dirty="0" smtClean="0"/>
          </a:p>
        </p:txBody>
      </p:sp>
      <p:sp>
        <p:nvSpPr>
          <p:cNvPr id="4" name="Slide Number Placeholder 3"/>
          <p:cNvSpPr>
            <a:spLocks noGrp="1"/>
          </p:cNvSpPr>
          <p:nvPr>
            <p:ph type="sldNum" sz="quarter" idx="10"/>
          </p:nvPr>
        </p:nvSpPr>
        <p:spPr/>
        <p:txBody>
          <a:bodyPr/>
          <a:lstStyle/>
          <a:p>
            <a:fld id="{CEDBC09E-7920-47B5-AB74-033998E98409}" type="slidenum">
              <a:rPr lang="en-US" smtClean="0"/>
              <a:t>39</a:t>
            </a:fld>
            <a:endParaRPr lang="en-US"/>
          </a:p>
        </p:txBody>
      </p:sp>
    </p:spTree>
    <p:extLst>
      <p:ext uri="{BB962C8B-B14F-4D97-AF65-F5344CB8AC3E}">
        <p14:creationId xmlns:p14="http://schemas.microsoft.com/office/powerpoint/2010/main" val="1684877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Horizontally scalable reads</a:t>
            </a:r>
          </a:p>
          <a:p>
            <a:endParaRPr lang="en-US" dirty="0" smtClean="0"/>
          </a:p>
          <a:p>
            <a:r>
              <a:rPr lang="en-US" dirty="0" smtClean="0"/>
              <a:t>Dialing SLA</a:t>
            </a:r>
            <a:endParaRPr lang="en-US" dirty="0"/>
          </a:p>
        </p:txBody>
      </p:sp>
      <p:sp>
        <p:nvSpPr>
          <p:cNvPr id="4" name="Slide Number Placeholder 3"/>
          <p:cNvSpPr>
            <a:spLocks noGrp="1"/>
          </p:cNvSpPr>
          <p:nvPr>
            <p:ph type="sldNum" sz="quarter" idx="10"/>
          </p:nvPr>
        </p:nvSpPr>
        <p:spPr/>
        <p:txBody>
          <a:bodyPr/>
          <a:lstStyle/>
          <a:p>
            <a:fld id="{CEDBC09E-7920-47B5-AB74-033998E98409}" type="slidenum">
              <a:rPr lang="en-US" smtClean="0"/>
              <a:t>40</a:t>
            </a:fld>
            <a:endParaRPr lang="en-US"/>
          </a:p>
        </p:txBody>
      </p:sp>
    </p:spTree>
    <p:extLst>
      <p:ext uri="{BB962C8B-B14F-4D97-AF65-F5344CB8AC3E}">
        <p14:creationId xmlns:p14="http://schemas.microsoft.com/office/powerpoint/2010/main" val="2547426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77862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start off let’s</a:t>
            </a:r>
            <a:r>
              <a:rPr lang="en-US" baseline="0" dirty="0" smtClean="0"/>
              <a:t> discuss concurrency and parallelism…</a:t>
            </a:r>
          </a:p>
          <a:p>
            <a:endParaRPr lang="en-US" dirty="0" smtClean="0"/>
          </a:p>
        </p:txBody>
      </p:sp>
      <p:sp>
        <p:nvSpPr>
          <p:cNvPr id="4" name="Slide Number Placeholder 3"/>
          <p:cNvSpPr>
            <a:spLocks noGrp="1"/>
          </p:cNvSpPr>
          <p:nvPr>
            <p:ph type="sldNum" sz="quarter" idx="10"/>
          </p:nvPr>
        </p:nvSpPr>
        <p:spPr/>
        <p:txBody>
          <a:bodyPr/>
          <a:lstStyle/>
          <a:p>
            <a:fld id="{5C71CED2-CB3B-47D1-8129-D7C33F0CE91D}" type="slidenum">
              <a:rPr lang="en-US" smtClean="0"/>
              <a:t>41</a:t>
            </a:fld>
            <a:endParaRPr lang="en-US"/>
          </a:p>
        </p:txBody>
      </p:sp>
    </p:spTree>
    <p:extLst>
      <p:ext uri="{BB962C8B-B14F-4D97-AF65-F5344CB8AC3E}">
        <p14:creationId xmlns:p14="http://schemas.microsoft.com/office/powerpoint/2010/main" val="2156174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Concurrency</a:t>
            </a:r>
            <a:r>
              <a:rPr lang="en-US" baseline="0" dirty="0" smtClean="0"/>
              <a:t> is not parallelism.</a:t>
            </a:r>
          </a:p>
          <a:p>
            <a:endParaRPr lang="en-US" baseline="0" dirty="0" smtClean="0"/>
          </a:p>
          <a:p>
            <a:r>
              <a:rPr lang="en-US" dirty="0" smtClean="0"/>
              <a:t>&lt;bump&gt; Concurrency is about structuring your</a:t>
            </a:r>
            <a:r>
              <a:rPr lang="en-US" baseline="0" dirty="0" smtClean="0"/>
              <a:t> program so that you can deal with lots of things at once</a:t>
            </a:r>
          </a:p>
          <a:p>
            <a:endParaRPr lang="en-US" baseline="0" dirty="0" smtClean="0"/>
          </a:p>
          <a:p>
            <a:r>
              <a:rPr lang="en-US" baseline="0" dirty="0" smtClean="0"/>
              <a:t>&lt;bump&gt; Parallelism is about the execution of lots of things at once.</a:t>
            </a:r>
          </a:p>
          <a:p>
            <a:endParaRPr lang="en-US" baseline="0" dirty="0" smtClean="0"/>
          </a:p>
          <a:p>
            <a:r>
              <a:rPr lang="en-US" baseline="0" dirty="0" smtClean="0"/>
              <a:t>You cannot have parallelism on a single-core, single threaded-machine. You can however have concurrency on a single-core, single threaded-machine. </a:t>
            </a:r>
            <a:r>
              <a:rPr lang="en-US" dirty="0" smtClean="0"/>
              <a:t>If you have zero concurrency</a:t>
            </a:r>
            <a:r>
              <a:rPr lang="en-US" baseline="0" dirty="0" smtClean="0"/>
              <a:t> in your solution you will have </a:t>
            </a:r>
            <a:r>
              <a:rPr lang="en-US" dirty="0" smtClean="0"/>
              <a:t>zero </a:t>
            </a:r>
            <a:r>
              <a:rPr lang="en-US" baseline="0" dirty="0" smtClean="0"/>
              <a:t>parallelism in your solution even is you add mores cores. </a:t>
            </a:r>
          </a:p>
          <a:p>
            <a:endParaRPr lang="en-US" dirty="0" smtClean="0"/>
          </a:p>
          <a:p>
            <a:r>
              <a:rPr lang="en-US" dirty="0" smtClean="0"/>
              <a:t>&lt;bump&gt;</a:t>
            </a:r>
          </a:p>
          <a:p>
            <a:r>
              <a:rPr lang="en-US" dirty="0" smtClean="0"/>
              <a:t>If</a:t>
            </a:r>
            <a:r>
              <a:rPr lang="en-US" baseline="0" dirty="0" smtClean="0"/>
              <a:t> you remember from Module 1, Erlang was invented in 1986. The first major release of Erlang with SMP (Symmetrical Multi Processor) support came twenty years later in 2006.</a:t>
            </a:r>
          </a:p>
          <a:p>
            <a:endParaRPr lang="en-US" baseline="0" dirty="0" smtClean="0"/>
          </a:p>
          <a:p>
            <a:r>
              <a:rPr lang="en-US" baseline="0" dirty="0" smtClean="0"/>
              <a:t>Why? </a:t>
            </a:r>
          </a:p>
          <a:p>
            <a:r>
              <a:rPr lang="en-US" baseline="0" dirty="0" smtClean="0"/>
              <a:t>&lt;bump&gt;Why was concurrency so important even without parallelism? To better understand let’s compare concurrency models.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C71CED2-CB3B-47D1-8129-D7C33F0CE91D}" type="slidenum">
              <a:rPr lang="en-US" smtClean="0"/>
              <a:t>42</a:t>
            </a:fld>
            <a:endParaRPr lang="en-US"/>
          </a:p>
        </p:txBody>
      </p:sp>
    </p:spTree>
    <p:extLst>
      <p:ext uri="{BB962C8B-B14F-4D97-AF65-F5344CB8AC3E}">
        <p14:creationId xmlns:p14="http://schemas.microsoft.com/office/powerpoint/2010/main" val="1027317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language</a:t>
            </a:r>
            <a:r>
              <a:rPr lang="en-US" baseline="0" dirty="0" smtClean="0"/>
              <a:t>s expose the underlying operating system’s threading model as their primary concurrency model.</a:t>
            </a:r>
          </a:p>
        </p:txBody>
      </p:sp>
      <p:sp>
        <p:nvSpPr>
          <p:cNvPr id="4" name="Slide Number Placeholder 3"/>
          <p:cNvSpPr>
            <a:spLocks noGrp="1"/>
          </p:cNvSpPr>
          <p:nvPr>
            <p:ph type="sldNum" sz="quarter" idx="10"/>
          </p:nvPr>
        </p:nvSpPr>
        <p:spPr/>
        <p:txBody>
          <a:bodyPr/>
          <a:lstStyle/>
          <a:p>
            <a:fld id="{EA92C57E-77D5-45EA-AA9F-BE3DFAFB8835}" type="slidenum">
              <a:rPr lang="en-US" smtClean="0"/>
              <a:t>43</a:t>
            </a:fld>
            <a:endParaRPr lang="en-US"/>
          </a:p>
        </p:txBody>
      </p:sp>
    </p:spTree>
    <p:extLst>
      <p:ext uri="{BB962C8B-B14F-4D97-AF65-F5344CB8AC3E}">
        <p14:creationId xmlns:p14="http://schemas.microsoft.com/office/powerpoint/2010/main" val="769016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languages have attempted to address the problem of threads by bolting</a:t>
            </a:r>
            <a:r>
              <a:rPr lang="en-US" baseline="0" dirty="0" smtClean="0"/>
              <a:t> </a:t>
            </a:r>
            <a:r>
              <a:rPr lang="en-US" dirty="0" smtClean="0"/>
              <a:t>on</a:t>
            </a:r>
            <a:r>
              <a:rPr lang="en-US" baseline="0" dirty="0" smtClean="0"/>
              <a:t> actor-model libraries. In these languages you will start off execution in the main thread and when you want to spread some heavy work across multiple cores you flip modes and call into some flavor of actor model. Often times these languages will claim to support “Erlang-style concurrency”. By the end of this course the term “Erlang-style concurrency” should trigger an involuntary eye-roll or sigh.</a:t>
            </a:r>
            <a:endParaRPr lang="en-US" dirty="0"/>
          </a:p>
        </p:txBody>
      </p:sp>
      <p:sp>
        <p:nvSpPr>
          <p:cNvPr id="4" name="Slide Number Placeholder 3"/>
          <p:cNvSpPr>
            <a:spLocks noGrp="1"/>
          </p:cNvSpPr>
          <p:nvPr>
            <p:ph type="sldNum" sz="quarter" idx="10"/>
          </p:nvPr>
        </p:nvSpPr>
        <p:spPr/>
        <p:txBody>
          <a:bodyPr/>
          <a:lstStyle/>
          <a:p>
            <a:fld id="{EA92C57E-77D5-45EA-AA9F-BE3DFAFB8835}" type="slidenum">
              <a:rPr lang="en-US" smtClean="0"/>
              <a:t>44</a:t>
            </a:fld>
            <a:endParaRPr lang="en-US"/>
          </a:p>
        </p:txBody>
      </p:sp>
    </p:spTree>
    <p:extLst>
      <p:ext uri="{BB962C8B-B14F-4D97-AF65-F5344CB8AC3E}">
        <p14:creationId xmlns:p14="http://schemas.microsoft.com/office/powerpoint/2010/main" val="700390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Erlang is a concurrency-oriented language.</a:t>
            </a:r>
            <a:r>
              <a:rPr lang="en-US" baseline="0" dirty="0" smtClean="0"/>
              <a:t> Currency is built into the language itself. You don’t start program execution in some sort of main thread and then switch into concurrency mode. There is only one mode and it is concurrency-oriented top-to-bottom. From thousands of concurrent worker processes, to every call into file IO, to the Erlang shell itself-- it’s all processes… all the way down.</a:t>
            </a:r>
          </a:p>
          <a:p>
            <a:endParaRPr lang="en-US" baseline="0" dirty="0" smtClean="0"/>
          </a:p>
        </p:txBody>
      </p:sp>
      <p:sp>
        <p:nvSpPr>
          <p:cNvPr id="4" name="Slide Number Placeholder 3"/>
          <p:cNvSpPr>
            <a:spLocks noGrp="1"/>
          </p:cNvSpPr>
          <p:nvPr>
            <p:ph type="sldNum" sz="quarter" idx="10"/>
          </p:nvPr>
        </p:nvSpPr>
        <p:spPr/>
        <p:txBody>
          <a:bodyPr/>
          <a:lstStyle/>
          <a:p>
            <a:fld id="{EA92C57E-77D5-45EA-AA9F-BE3DFAFB8835}" type="slidenum">
              <a:rPr lang="en-US" smtClean="0"/>
              <a:t>45</a:t>
            </a:fld>
            <a:endParaRPr lang="en-US"/>
          </a:p>
        </p:txBody>
      </p:sp>
    </p:spTree>
    <p:extLst>
      <p:ext uri="{BB962C8B-B14F-4D97-AF65-F5344CB8AC3E}">
        <p14:creationId xmlns:p14="http://schemas.microsoft.com/office/powerpoint/2010/main" val="3578090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Threading is an imperative approach to concurrency. The programmer has to explicitly specify both what should be done and how it should be done. This level of control and responsibility become overwhelming with each additional concurrent activity. There is plenty of danger, but even the sense of control is an illusion: the host operating system can (and does) yank control from threads, and other badly acting threads can have serious impact on any attempts to micromanage.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EA92C57E-77D5-45EA-AA9F-BE3DFAFB8835}" type="slidenum">
              <a:rPr lang="en-US" smtClean="0"/>
              <a:t>46</a:t>
            </a:fld>
            <a:endParaRPr lang="en-US"/>
          </a:p>
        </p:txBody>
      </p:sp>
    </p:spTree>
    <p:extLst>
      <p:ext uri="{BB962C8B-B14F-4D97-AF65-F5344CB8AC3E}">
        <p14:creationId xmlns:p14="http://schemas.microsoft.com/office/powerpoint/2010/main" val="3910007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On the other end, concurrency-oriented programming is a declarative approach. We specify what we want and we leave the details of how it gets done to the Erlang VM. In this model handling 10,000 concurrent activities is no more difficult for the developer than handling 10 concurrent activities.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inventors of Erlang managing tens-or-hundreds-of-thousands of concurrent activities (such as phone calls in a telecom switch) was a necessity. Decade-by-decade, this scale of problem has become much more common.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declarative approach we have an important separation of concerns, and the implementation details can improve over time without wrecking our code, or forcing a re-write. Case in point, with the introduction of SMP-support in 2006 properly-written Erlang code can ran twice as fast when we add a second core, and four times as fast with four cores.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With 128-core chips, heterogeneous CPUs, GPUs, and quantum computing looming the declarative approach seems wise.</a:t>
            </a:r>
            <a:endParaRPr lang="en-US" dirty="0"/>
          </a:p>
        </p:txBody>
      </p:sp>
      <p:sp>
        <p:nvSpPr>
          <p:cNvPr id="4" name="Slide Number Placeholder 3"/>
          <p:cNvSpPr>
            <a:spLocks noGrp="1"/>
          </p:cNvSpPr>
          <p:nvPr>
            <p:ph type="sldNum" sz="quarter" idx="10"/>
          </p:nvPr>
        </p:nvSpPr>
        <p:spPr/>
        <p:txBody>
          <a:bodyPr/>
          <a:lstStyle/>
          <a:p>
            <a:fld id="{EA92C57E-77D5-45EA-AA9F-BE3DFAFB8835}" type="slidenum">
              <a:rPr lang="en-US" smtClean="0"/>
              <a:t>47</a:t>
            </a:fld>
            <a:endParaRPr lang="en-US"/>
          </a:p>
        </p:txBody>
      </p:sp>
    </p:spTree>
    <p:extLst>
      <p:ext uri="{BB962C8B-B14F-4D97-AF65-F5344CB8AC3E}">
        <p14:creationId xmlns:p14="http://schemas.microsoft.com/office/powerpoint/2010/main" val="466548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commons.wikimedia.org</a:t>
            </a:r>
            <a:r>
              <a:rPr lang="en-US" dirty="0" smtClean="0"/>
              <a:t>/wiki/</a:t>
            </a:r>
            <a:r>
              <a:rPr lang="en-US" dirty="0" err="1" smtClean="0"/>
              <a:t>File:Old_book_bindings.jpg</a:t>
            </a:r>
            <a:endParaRPr lang="en-US" dirty="0"/>
          </a:p>
        </p:txBody>
      </p:sp>
      <p:sp>
        <p:nvSpPr>
          <p:cNvPr id="4" name="Slide Number Placeholder 3"/>
          <p:cNvSpPr>
            <a:spLocks noGrp="1"/>
          </p:cNvSpPr>
          <p:nvPr>
            <p:ph type="sldNum" sz="quarter" idx="10"/>
          </p:nvPr>
        </p:nvSpPr>
        <p:spPr/>
        <p:txBody>
          <a:bodyPr/>
          <a:lstStyle/>
          <a:p>
            <a:fld id="{CEDBC09E-7920-47B5-AB74-033998E98409}" type="slidenum">
              <a:rPr lang="en-US" smtClean="0"/>
              <a:t>7</a:t>
            </a:fld>
            <a:endParaRPr lang="en-US"/>
          </a:p>
        </p:txBody>
      </p:sp>
    </p:spTree>
    <p:extLst>
      <p:ext uri="{BB962C8B-B14F-4D97-AF65-F5344CB8AC3E}">
        <p14:creationId xmlns:p14="http://schemas.microsoft.com/office/powerpoint/2010/main" val="52306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00388" y="860425"/>
            <a:ext cx="3095625" cy="2322513"/>
          </a:xfrm>
        </p:spPr>
      </p:sp>
      <p:sp>
        <p:nvSpPr>
          <p:cNvPr id="3" name="Notes Placeholder 2"/>
          <p:cNvSpPr>
            <a:spLocks noGrp="1"/>
          </p:cNvSpPr>
          <p:nvPr>
            <p:ph type="body" idx="1"/>
          </p:nvPr>
        </p:nvSpPr>
        <p:spPr/>
        <p:txBody>
          <a:bodyPr/>
          <a:lstStyle/>
          <a:p>
            <a:r>
              <a:rPr lang="en-US" dirty="0" smtClean="0"/>
              <a:t>TODO</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CEDBC09E-7920-47B5-AB74-033998E98409}" type="slidenum">
              <a:rPr lang="en-US" smtClean="0"/>
              <a:t>12</a:t>
            </a:fld>
            <a:endParaRPr lang="en-US"/>
          </a:p>
        </p:txBody>
      </p:sp>
    </p:spTree>
    <p:extLst>
      <p:ext uri="{BB962C8B-B14F-4D97-AF65-F5344CB8AC3E}">
        <p14:creationId xmlns:p14="http://schemas.microsoft.com/office/powerpoint/2010/main" val="3007712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00388" y="860425"/>
            <a:ext cx="3095625" cy="23225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BC09E-7920-47B5-AB74-033998E98409}" type="slidenum">
              <a:rPr lang="en-US" smtClean="0"/>
              <a:t>13</a:t>
            </a:fld>
            <a:endParaRPr lang="en-US"/>
          </a:p>
        </p:txBody>
      </p:sp>
    </p:spTree>
    <p:extLst>
      <p:ext uri="{BB962C8B-B14F-4D97-AF65-F5344CB8AC3E}">
        <p14:creationId xmlns:p14="http://schemas.microsoft.com/office/powerpoint/2010/main" val="3358239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00388" y="860425"/>
            <a:ext cx="3095625" cy="23225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BC09E-7920-47B5-AB74-033998E98409}" type="slidenum">
              <a:rPr lang="en-US" smtClean="0"/>
              <a:t>14</a:t>
            </a:fld>
            <a:endParaRPr lang="en-US"/>
          </a:p>
        </p:txBody>
      </p:sp>
    </p:spTree>
    <p:extLst>
      <p:ext uri="{BB962C8B-B14F-4D97-AF65-F5344CB8AC3E}">
        <p14:creationId xmlns:p14="http://schemas.microsoft.com/office/powerpoint/2010/main" val="3358239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BC09E-7920-47B5-AB74-033998E98409}" type="slidenum">
              <a:rPr lang="en-US" smtClean="0"/>
              <a:t>21</a:t>
            </a:fld>
            <a:endParaRPr lang="en-US"/>
          </a:p>
        </p:txBody>
      </p:sp>
    </p:spTree>
    <p:extLst>
      <p:ext uri="{BB962C8B-B14F-4D97-AF65-F5344CB8AC3E}">
        <p14:creationId xmlns:p14="http://schemas.microsoft.com/office/powerpoint/2010/main" val="3182916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BC09E-7920-47B5-AB74-033998E98409}" type="slidenum">
              <a:rPr lang="en-US" smtClean="0"/>
              <a:t>22</a:t>
            </a:fld>
            <a:endParaRPr lang="en-US"/>
          </a:p>
        </p:txBody>
      </p:sp>
    </p:spTree>
    <p:extLst>
      <p:ext uri="{BB962C8B-B14F-4D97-AF65-F5344CB8AC3E}">
        <p14:creationId xmlns:p14="http://schemas.microsoft.com/office/powerpoint/2010/main" val="2956846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00388" y="860425"/>
            <a:ext cx="3095625" cy="23225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2BDBA1-2921-4EAF-B06D-18CEBEEE78BB}"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733021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7"/>
            <a:ext cx="6858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0021591-90BC-47EB-9B50-289D6F65777F}" type="datetimeFigureOut">
              <a:rPr lang="en-US" smtClean="0"/>
              <a:t>6/3/14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096A03-DA5C-4E28-B70B-7AAD49AAE289}" type="slidenum">
              <a:rPr lang="en-US" smtClean="0"/>
              <a:t>‹#›</a:t>
            </a:fld>
            <a:endParaRPr lang="en-US"/>
          </a:p>
        </p:txBody>
      </p:sp>
    </p:spTree>
    <p:extLst>
      <p:ext uri="{BB962C8B-B14F-4D97-AF65-F5344CB8AC3E}">
        <p14:creationId xmlns:p14="http://schemas.microsoft.com/office/powerpoint/2010/main" val="998992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0021591-90BC-47EB-9B50-289D6F65777F}" type="datetimeFigureOut">
              <a:rPr lang="en-US" smtClean="0"/>
              <a:t>6/3/14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096A03-DA5C-4E28-B70B-7AAD49AAE289}" type="slidenum">
              <a:rPr lang="en-US" smtClean="0"/>
              <a:t>‹#›</a:t>
            </a:fld>
            <a:endParaRPr lang="en-US"/>
          </a:p>
        </p:txBody>
      </p:sp>
    </p:spTree>
    <p:extLst>
      <p:ext uri="{BB962C8B-B14F-4D97-AF65-F5344CB8AC3E}">
        <p14:creationId xmlns:p14="http://schemas.microsoft.com/office/powerpoint/2010/main" val="3715960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6"/>
            <a:ext cx="1971675" cy="581183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2" y="365126"/>
            <a:ext cx="5800725" cy="58118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0021591-90BC-47EB-9B50-289D6F65777F}" type="datetimeFigureOut">
              <a:rPr lang="en-US" smtClean="0"/>
              <a:t>6/3/14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096A03-DA5C-4E28-B70B-7AAD49AAE289}" type="slidenum">
              <a:rPr lang="en-US" smtClean="0"/>
              <a:t>‹#›</a:t>
            </a:fld>
            <a:endParaRPr lang="en-US"/>
          </a:p>
        </p:txBody>
      </p:sp>
    </p:spTree>
    <p:extLst>
      <p:ext uri="{BB962C8B-B14F-4D97-AF65-F5344CB8AC3E}">
        <p14:creationId xmlns:p14="http://schemas.microsoft.com/office/powerpoint/2010/main" val="1377987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54454211"/>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2247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7738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214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14011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38957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7967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6917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0021591-90BC-47EB-9B50-289D6F65777F}" type="datetimeFigureOut">
              <a:rPr lang="en-US" smtClean="0"/>
              <a:t>6/3/14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096A03-DA5C-4E28-B70B-7AAD49AAE289}" type="slidenum">
              <a:rPr lang="en-US" smtClean="0"/>
              <a:t>‹#›</a:t>
            </a:fld>
            <a:endParaRPr lang="en-US"/>
          </a:p>
        </p:txBody>
      </p:sp>
    </p:spTree>
    <p:extLst>
      <p:ext uri="{BB962C8B-B14F-4D97-AF65-F5344CB8AC3E}">
        <p14:creationId xmlns:p14="http://schemas.microsoft.com/office/powerpoint/2010/main" val="35923883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4837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449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146897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863358"/>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14676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512168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88865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66890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92919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442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5"/>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021591-90BC-47EB-9B50-289D6F65777F}" type="datetimeFigureOut">
              <a:rPr lang="en-US" smtClean="0"/>
              <a:t>6/3/14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096A03-DA5C-4E28-B70B-7AAD49AAE289}" type="slidenum">
              <a:rPr lang="en-US" smtClean="0"/>
              <a:t>‹#›</a:t>
            </a:fld>
            <a:endParaRPr lang="en-US"/>
          </a:p>
        </p:txBody>
      </p:sp>
    </p:spTree>
    <p:extLst>
      <p:ext uri="{BB962C8B-B14F-4D97-AF65-F5344CB8AC3E}">
        <p14:creationId xmlns:p14="http://schemas.microsoft.com/office/powerpoint/2010/main" val="2580717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18686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1121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14419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86013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5550455"/>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31561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572674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51896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1487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5978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0021591-90BC-47EB-9B50-289D6F65777F}" type="datetimeFigureOut">
              <a:rPr lang="en-US" smtClean="0"/>
              <a:t>6/3/14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096A03-DA5C-4E28-B70B-7AAD49AAE289}" type="slidenum">
              <a:rPr lang="en-US" smtClean="0"/>
              <a:t>‹#›</a:t>
            </a:fld>
            <a:endParaRPr lang="en-US"/>
          </a:p>
        </p:txBody>
      </p:sp>
    </p:spTree>
    <p:extLst>
      <p:ext uri="{BB962C8B-B14F-4D97-AF65-F5344CB8AC3E}">
        <p14:creationId xmlns:p14="http://schemas.microsoft.com/office/powerpoint/2010/main" val="1462620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63706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50699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48287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61184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79463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57249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80718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27726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63030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8609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7"/>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0021591-90BC-47EB-9B50-289D6F65777F}" type="datetimeFigureOut">
              <a:rPr lang="en-US" smtClean="0"/>
              <a:t>6/3/14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096A03-DA5C-4E28-B70B-7AAD49AAE289}" type="slidenum">
              <a:rPr lang="en-US" smtClean="0"/>
              <a:t>‹#›</a:t>
            </a:fld>
            <a:endParaRPr lang="en-US"/>
          </a:p>
        </p:txBody>
      </p:sp>
    </p:spTree>
    <p:extLst>
      <p:ext uri="{BB962C8B-B14F-4D97-AF65-F5344CB8AC3E}">
        <p14:creationId xmlns:p14="http://schemas.microsoft.com/office/powerpoint/2010/main" val="22225741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03533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11918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09884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41088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75696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46635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77850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54051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03074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6213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021591-90BC-47EB-9B50-289D6F65777F}" type="datetimeFigureOut">
              <a:rPr lang="en-US" smtClean="0"/>
              <a:t>6/3/14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096A03-DA5C-4E28-B70B-7AAD49AAE289}" type="slidenum">
              <a:rPr lang="en-US" smtClean="0"/>
              <a:t>‹#›</a:t>
            </a:fld>
            <a:endParaRPr lang="en-US"/>
          </a:p>
        </p:txBody>
      </p:sp>
    </p:spTree>
    <p:extLst>
      <p:ext uri="{BB962C8B-B14F-4D97-AF65-F5344CB8AC3E}">
        <p14:creationId xmlns:p14="http://schemas.microsoft.com/office/powerpoint/2010/main" val="35665841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11968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82922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492259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65850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838105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147373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94364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a:defRPr b="1">
                <a:latin typeface="Myriad Pro"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p:txBody>
          <a:bodyPr rtlCol="0"/>
          <a:lstStyle>
            <a:lvl1pPr>
              <a:buClrTx/>
              <a:buFont typeface="Wingdings" pitchFamily="2" charset="2"/>
              <a:buChar char="§"/>
              <a:defRPr sz="2000" b="1">
                <a:latin typeface="Myriad Pro Light" pitchFamily="34" charset="0"/>
              </a:defRPr>
            </a:lvl1pPr>
            <a:lvl2pPr>
              <a:buClrTx/>
              <a:buFont typeface="Wingdings" pitchFamily="2" charset="2"/>
              <a:buChar char="o"/>
              <a:defRPr sz="1800" b="0">
                <a:latin typeface="Myriad Pro" pitchFamily="34" charset="0"/>
              </a:defRPr>
            </a:lvl2pPr>
            <a:lvl3pPr>
              <a:buClrTx/>
              <a:buFont typeface="Wingdings" pitchFamily="2" charset="2"/>
              <a:buChar char="o"/>
              <a:defRPr sz="1600" b="0">
                <a:latin typeface="Myriad Pro" pitchFamily="34" charset="0"/>
              </a:defRPr>
            </a:lvl3pPr>
            <a:lvl4pPr>
              <a:buClrTx/>
              <a:buFont typeface="Wingdings" pitchFamily="2" charset="2"/>
              <a:buChar char="o"/>
              <a:defRPr sz="1400" b="0">
                <a:latin typeface="Myriad Pro" pitchFamily="34" charset="0"/>
              </a:defRPr>
            </a:lvl4pPr>
            <a:lvl5pPr>
              <a:buClrTx/>
              <a:buFont typeface="Wingdings" pitchFamily="2" charset="2"/>
              <a:buChar char="o"/>
              <a:defRPr sz="1200" b="0">
                <a:latin typeface="Myriad Pro"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bwMode="auto">
          <a:xfrm>
            <a:off x="-1403497" y="10633"/>
            <a:ext cx="1403498" cy="276999"/>
          </a:xfrm>
          <a:prstGeom prst="rect">
            <a:avLst/>
          </a:prstGeom>
          <a:noFill/>
          <a:ln w="9525">
            <a:noFill/>
            <a:miter lim="800000"/>
            <a:headEnd/>
            <a:tailEnd/>
          </a:ln>
        </p:spPr>
        <p:txBody>
          <a:bodyPr wrap="square" rtlCol="0">
            <a:spAutoFit/>
          </a:bodyPr>
          <a:lstStyle/>
          <a:p>
            <a:pPr algn="r"/>
            <a:r>
              <a:rPr lang="en-US" sz="1200" dirty="0" smtClean="0"/>
              <a:t>Title +</a:t>
            </a:r>
            <a:r>
              <a:rPr lang="en-US" sz="1200" baseline="0" dirty="0" smtClean="0"/>
              <a:t> Bullet List</a:t>
            </a:r>
            <a:endParaRPr lang="en-US" sz="1200" dirty="0" smtClean="0"/>
          </a:p>
        </p:txBody>
      </p:sp>
    </p:spTree>
    <p:extLst>
      <p:ext uri="{BB962C8B-B14F-4D97-AF65-F5344CB8AC3E}">
        <p14:creationId xmlns:p14="http://schemas.microsoft.com/office/powerpoint/2010/main" val="250319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021591-90BC-47EB-9B50-289D6F65777F}" type="datetimeFigureOut">
              <a:rPr lang="en-US" smtClean="0"/>
              <a:t>6/3/14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096A03-DA5C-4E28-B70B-7AAD49AAE289}" type="slidenum">
              <a:rPr lang="en-US" smtClean="0"/>
              <a:t>‹#›</a:t>
            </a:fld>
            <a:endParaRPr lang="en-US"/>
          </a:p>
        </p:txBody>
      </p:sp>
    </p:spTree>
    <p:extLst>
      <p:ext uri="{BB962C8B-B14F-4D97-AF65-F5344CB8AC3E}">
        <p14:creationId xmlns:p14="http://schemas.microsoft.com/office/powerpoint/2010/main" val="51821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021591-90BC-47EB-9B50-289D6F65777F}" type="datetimeFigureOut">
              <a:rPr lang="en-US" smtClean="0"/>
              <a:t>6/3/14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096A03-DA5C-4E28-B70B-7AAD49AAE289}" type="slidenum">
              <a:rPr lang="en-US" smtClean="0"/>
              <a:t>‹#›</a:t>
            </a:fld>
            <a:endParaRPr lang="en-US"/>
          </a:p>
        </p:txBody>
      </p:sp>
    </p:spTree>
    <p:extLst>
      <p:ext uri="{BB962C8B-B14F-4D97-AF65-F5344CB8AC3E}">
        <p14:creationId xmlns:p14="http://schemas.microsoft.com/office/powerpoint/2010/main" val="3409423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021591-90BC-47EB-9B50-289D6F65777F}" type="datetimeFigureOut">
              <a:rPr lang="en-US" smtClean="0"/>
              <a:t>6/3/14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096A03-DA5C-4E28-B70B-7AAD49AAE289}" type="slidenum">
              <a:rPr lang="en-US" smtClean="0"/>
              <a:t>‹#›</a:t>
            </a:fld>
            <a:endParaRPr lang="en-US"/>
          </a:p>
        </p:txBody>
      </p:sp>
    </p:spTree>
    <p:extLst>
      <p:ext uri="{BB962C8B-B14F-4D97-AF65-F5344CB8AC3E}">
        <p14:creationId xmlns:p14="http://schemas.microsoft.com/office/powerpoint/2010/main" val="22450322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slideLayout" Target="../slideLayouts/slideLayout67.xml"/><Relationship Id="rId13" Type="http://schemas.openxmlformats.org/officeDocument/2006/relationships/theme" Target="../theme/theme6.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021591-90BC-47EB-9B50-289D6F65777F}" type="datetimeFigureOut">
              <a:rPr lang="en-US" smtClean="0"/>
              <a:t>6/3/14</a:t>
            </a:fld>
            <a:endParaRPr lang="en-U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096A03-DA5C-4E28-B70B-7AAD49AAE289}" type="slidenum">
              <a:rPr lang="en-US" smtClean="0"/>
              <a:t>‹#›</a:t>
            </a:fld>
            <a:endParaRPr lang="en-US"/>
          </a:p>
        </p:txBody>
      </p:sp>
    </p:spTree>
    <p:extLst>
      <p:ext uri="{BB962C8B-B14F-4D97-AF65-F5344CB8AC3E}">
        <p14:creationId xmlns:p14="http://schemas.microsoft.com/office/powerpoint/2010/main" val="2286253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267868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560224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3C08A6-D9D8-4259-9739-79376FFA6951}"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80AD0-C584-41AE-9BCD-167552D4D4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934511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045CF3-1D9F-477A-A398-6C3B98E917ED}" type="datetimeFigureOut">
              <a:rPr lang="en-US" smtClean="0">
                <a:solidFill>
                  <a:prstClr val="black">
                    <a:tint val="75000"/>
                  </a:prstClr>
                </a:solidFill>
              </a:rPr>
              <a:pPr/>
              <a:t>6/3/14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F5B03-CFE8-4836-B5DC-179C10CD1EC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480387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021591-90BC-47EB-9B50-289D6F65777F}" type="datetimeFigureOut">
              <a:rPr lang="en-US" smtClean="0"/>
              <a:t>6/3/14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096A03-DA5C-4E28-B70B-7AAD49AAE289}" type="slidenum">
              <a:rPr lang="en-US" smtClean="0"/>
              <a:t>‹#›</a:t>
            </a:fld>
            <a:endParaRPr lang="en-US"/>
          </a:p>
        </p:txBody>
      </p:sp>
    </p:spTree>
    <p:extLst>
      <p:ext uri="{BB962C8B-B14F-4D97-AF65-F5344CB8AC3E}">
        <p14:creationId xmlns:p14="http://schemas.microsoft.com/office/powerpoint/2010/main" val="1414302060"/>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0.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xml"/><Relationship Id="rId3"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0.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50.xml"/><Relationship Id="rId2" Type="http://schemas.openxmlformats.org/officeDocument/2006/relationships/hyperlink" Target="http://memegenerator.net/Twin-Peaks-Log-Lady"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1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 Type="http://schemas.openxmlformats.org/officeDocument/2006/relationships/slideLayout" Target="../slideLayouts/slideLayout40.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30.png"/><Relationship Id="rId1" Type="http://schemas.openxmlformats.org/officeDocument/2006/relationships/tags" Target="../tags/tag1.xml"/><Relationship Id="rId2"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0.xml.rels><?xml version="1.0" encoding="UTF-8" standalone="yes"?>
<Relationships xmlns="http://schemas.openxmlformats.org/package/2006/relationships"><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jpeg"/><Relationship Id="rId14" Type="http://schemas.openxmlformats.org/officeDocument/2006/relationships/image" Target="../media/image42.png"/><Relationship Id="rId15" Type="http://schemas.openxmlformats.org/officeDocument/2006/relationships/image" Target="../media/image43.jpeg"/><Relationship Id="rId16" Type="http://schemas.openxmlformats.org/officeDocument/2006/relationships/image" Target="../media/image44.png"/><Relationship Id="rId17" Type="http://schemas.openxmlformats.org/officeDocument/2006/relationships/image" Target="../media/image45.png"/><Relationship Id="rId1" Type="http://schemas.openxmlformats.org/officeDocument/2006/relationships/slideLayout" Target="../slideLayouts/slideLayout62.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2.jpeg"/><Relationship Id="rId5" Type="http://schemas.openxmlformats.org/officeDocument/2006/relationships/image" Target="../media/image33.gif"/><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jpeg"/><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jpe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jpeg"/><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0" y="1"/>
            <a:ext cx="9144000" cy="7056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Picture 9" descr="oslo_233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803" y="1"/>
            <a:ext cx="10986433" cy="3937520"/>
          </a:xfrm>
          <a:prstGeom prst="rect">
            <a:avLst/>
          </a:prstGeom>
        </p:spPr>
      </p:pic>
      <p:sp>
        <p:nvSpPr>
          <p:cNvPr id="6" name="Subtitle 2"/>
          <p:cNvSpPr txBox="1">
            <a:spLocks/>
          </p:cNvSpPr>
          <p:nvPr/>
        </p:nvSpPr>
        <p:spPr>
          <a:xfrm>
            <a:off x="400050" y="4175149"/>
            <a:ext cx="3028950" cy="1363579"/>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400" dirty="0" smtClean="0">
                <a:solidFill>
                  <a:prstClr val="white">
                    <a:lumMod val="85000"/>
                  </a:prstClr>
                </a:solidFill>
              </a:rPr>
              <a:t>presented by</a:t>
            </a:r>
            <a:r>
              <a:rPr lang="en-US" sz="3600" dirty="0" smtClean="0">
                <a:solidFill>
                  <a:prstClr val="white">
                    <a:lumMod val="85000"/>
                  </a:prstClr>
                </a:solidFill>
              </a:rPr>
              <a:t/>
            </a:r>
            <a:br>
              <a:rPr lang="en-US" sz="3600" dirty="0" smtClean="0">
                <a:solidFill>
                  <a:prstClr val="white">
                    <a:lumMod val="85000"/>
                  </a:prstClr>
                </a:solidFill>
              </a:rPr>
            </a:br>
            <a:r>
              <a:rPr lang="en-US" sz="3600" dirty="0" smtClean="0">
                <a:solidFill>
                  <a:prstClr val="white">
                    <a:lumMod val="85000"/>
                  </a:prstClr>
                </a:solidFill>
              </a:rPr>
              <a:t>Bryan Hunter</a:t>
            </a:r>
            <a:r>
              <a:rPr lang="en-US" sz="1200" dirty="0">
                <a:solidFill>
                  <a:prstClr val="white">
                    <a:lumMod val="85000"/>
                  </a:prstClr>
                </a:solidFill>
              </a:rPr>
              <a:t/>
            </a:r>
            <a:br>
              <a:rPr lang="en-US" sz="1200" dirty="0">
                <a:solidFill>
                  <a:prstClr val="white">
                    <a:lumMod val="85000"/>
                  </a:prstClr>
                </a:solidFill>
              </a:rPr>
            </a:br>
            <a:r>
              <a:rPr lang="en-US" sz="2000" dirty="0" smtClean="0">
                <a:solidFill>
                  <a:prstClr val="white">
                    <a:lumMod val="85000"/>
                  </a:prstClr>
                </a:solidFill>
              </a:rPr>
              <a:t>Firefly Logic</a:t>
            </a:r>
            <a:endParaRPr lang="en-US" sz="1400" dirty="0">
              <a:solidFill>
                <a:prstClr val="white">
                  <a:lumMod val="85000"/>
                </a:prstClr>
              </a:solidFill>
            </a:endParaRPr>
          </a:p>
        </p:txBody>
      </p:sp>
      <p:sp>
        <p:nvSpPr>
          <p:cNvPr id="7" name="Subtitle 2"/>
          <p:cNvSpPr txBox="1">
            <a:spLocks/>
          </p:cNvSpPr>
          <p:nvPr/>
        </p:nvSpPr>
        <p:spPr>
          <a:xfrm>
            <a:off x="5768578" y="4175143"/>
            <a:ext cx="3048000" cy="212128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800" dirty="0" smtClean="0">
                <a:solidFill>
                  <a:prstClr val="white">
                    <a:lumMod val="95000"/>
                  </a:prstClr>
                </a:solidFill>
              </a:rPr>
              <a:t>Twitter</a:t>
            </a:r>
            <a:r>
              <a:rPr lang="en-US" sz="2800" dirty="0">
                <a:solidFill>
                  <a:prstClr val="white">
                    <a:lumMod val="95000"/>
                  </a:prstClr>
                </a:solidFill>
              </a:rPr>
              <a:t/>
            </a:r>
            <a:br>
              <a:rPr lang="en-US" sz="2800" dirty="0">
                <a:solidFill>
                  <a:prstClr val="white">
                    <a:lumMod val="95000"/>
                  </a:prstClr>
                </a:solidFill>
              </a:rPr>
            </a:br>
            <a:r>
              <a:rPr lang="en-US" sz="2800" dirty="0" smtClean="0">
                <a:solidFill>
                  <a:prstClr val="white">
                    <a:lumMod val="95000"/>
                  </a:prstClr>
                </a:solidFill>
              </a:rPr>
              <a:t>#</a:t>
            </a:r>
            <a:r>
              <a:rPr lang="en-US" sz="2800" dirty="0" err="1" smtClean="0">
                <a:solidFill>
                  <a:prstClr val="white">
                    <a:lumMod val="95000"/>
                  </a:prstClr>
                </a:solidFill>
              </a:rPr>
              <a:t>erlang</a:t>
            </a:r>
            <a:r>
              <a:rPr lang="en-US" sz="2800" dirty="0" smtClean="0">
                <a:solidFill>
                  <a:prstClr val="white">
                    <a:lumMod val="95000"/>
                  </a:prstClr>
                </a:solidFill>
              </a:rPr>
              <a:t> #</a:t>
            </a:r>
            <a:r>
              <a:rPr lang="en-US" sz="2800" dirty="0" err="1" smtClean="0">
                <a:solidFill>
                  <a:prstClr val="white">
                    <a:lumMod val="95000"/>
                  </a:prstClr>
                </a:solidFill>
              </a:rPr>
              <a:t>cqrs</a:t>
            </a:r>
            <a:endParaRPr lang="en-US" sz="2800" dirty="0" smtClean="0">
              <a:solidFill>
                <a:prstClr val="white">
                  <a:lumMod val="95000"/>
                </a:prstClr>
              </a:solidFill>
            </a:endParaRPr>
          </a:p>
          <a:p>
            <a:pPr algn="r"/>
            <a:r>
              <a:rPr lang="en-US" sz="2800" dirty="0" smtClean="0">
                <a:solidFill>
                  <a:prstClr val="white">
                    <a:lumMod val="95000"/>
                  </a:prstClr>
                </a:solidFill>
              </a:rPr>
              <a:t>#</a:t>
            </a:r>
            <a:r>
              <a:rPr lang="en-US" sz="2800" dirty="0" err="1" smtClean="0">
                <a:solidFill>
                  <a:prstClr val="white">
                    <a:lumMod val="95000"/>
                  </a:prstClr>
                </a:solidFill>
              </a:rPr>
              <a:t>ndcoslo</a:t>
            </a:r>
            <a:endParaRPr lang="en-US" sz="2000" dirty="0" smtClean="0">
              <a:solidFill>
                <a:prstClr val="white">
                  <a:lumMod val="95000"/>
                </a:prstClr>
              </a:solidFill>
            </a:endParaRPr>
          </a:p>
          <a:p>
            <a:pPr algn="r"/>
            <a:r>
              <a:rPr lang="en-US" sz="2000" dirty="0" smtClean="0">
                <a:solidFill>
                  <a:prstClr val="white">
                    <a:lumMod val="95000"/>
                  </a:prstClr>
                </a:solidFill>
              </a:rPr>
              <a:t>@</a:t>
            </a:r>
            <a:r>
              <a:rPr lang="en-US" sz="2000" dirty="0" err="1" smtClean="0">
                <a:solidFill>
                  <a:prstClr val="white">
                    <a:lumMod val="95000"/>
                  </a:prstClr>
                </a:solidFill>
              </a:rPr>
              <a:t>bryan_hunter</a:t>
            </a:r>
            <a:endParaRPr lang="en-US" sz="2000" dirty="0" smtClean="0">
              <a:solidFill>
                <a:prstClr val="white">
                  <a:lumMod val="95000"/>
                </a:prstClr>
              </a:solidFill>
            </a:endParaRPr>
          </a:p>
          <a:p>
            <a:pPr algn="r"/>
            <a:r>
              <a:rPr lang="en-US" sz="2000" dirty="0" smtClean="0">
                <a:solidFill>
                  <a:prstClr val="white">
                    <a:lumMod val="95000"/>
                  </a:prstClr>
                </a:solidFill>
              </a:rPr>
              <a:t>@</a:t>
            </a:r>
            <a:r>
              <a:rPr lang="en-US" sz="2000" dirty="0" err="1" smtClean="0">
                <a:solidFill>
                  <a:prstClr val="white">
                    <a:lumMod val="95000"/>
                  </a:prstClr>
                </a:solidFill>
              </a:rPr>
              <a:t>fireflylogic</a:t>
            </a:r>
            <a:endParaRPr lang="en-US" sz="2000" dirty="0" smtClean="0">
              <a:solidFill>
                <a:prstClr val="white">
                  <a:lumMod val="95000"/>
                </a:prstClr>
              </a:solidFill>
            </a:endParaRPr>
          </a:p>
        </p:txBody>
      </p:sp>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2845" y="4369449"/>
            <a:ext cx="1738313" cy="173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C:\Users\bryanhunter\Documents\Archive\2011.12.02\mv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915" y="5728889"/>
            <a:ext cx="1172880" cy="47549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11812" y="0"/>
            <a:ext cx="5009032" cy="923330"/>
          </a:xfrm>
          <a:prstGeom prst="rect">
            <a:avLst/>
          </a:prstGeom>
          <a:noFill/>
          <a:effectLst>
            <a:outerShdw blurRad="50800" dist="38100" dir="2700000" algn="tl" rotWithShape="0">
              <a:prstClr val="black">
                <a:alpha val="40000"/>
              </a:prstClr>
            </a:outerShdw>
          </a:effectLst>
        </p:spPr>
        <p:txBody>
          <a:bodyPr wrap="square" rtlCol="0">
            <a:spAutoFit/>
          </a:bodyPr>
          <a:lstStyle/>
          <a:p>
            <a:pPr>
              <a:tabLst>
                <a:tab pos="117475" algn="l"/>
              </a:tabLst>
            </a:pPr>
            <a:r>
              <a:rPr lang="en-US" sz="5400" b="1" dirty="0" smtClean="0">
                <a:ln w="12700">
                  <a:solidFill>
                    <a:schemeClr val="tx2">
                      <a:satMod val="155000"/>
                    </a:schemeClr>
                  </a:solidFill>
                  <a:prstDash val="solid"/>
                </a:ln>
                <a:solidFill>
                  <a:schemeClr val="bg1"/>
                </a:solidFill>
                <a:effectLst>
                  <a:outerShdw blurRad="50800" dist="38100" dir="5400000" algn="t" rotWithShape="0">
                    <a:prstClr val="black">
                      <a:alpha val="40000"/>
                    </a:prstClr>
                  </a:outerShdw>
                </a:effectLst>
              </a:rPr>
              <a:t>CQRS </a:t>
            </a:r>
            <a:r>
              <a:rPr lang="en-US" sz="4200" b="1" dirty="0" smtClean="0">
                <a:ln w="12700">
                  <a:solidFill>
                    <a:schemeClr val="tx2">
                      <a:satMod val="155000"/>
                    </a:schemeClr>
                  </a:solidFill>
                  <a:prstDash val="solid"/>
                </a:ln>
                <a:solidFill>
                  <a:schemeClr val="bg1"/>
                </a:solidFill>
                <a:effectLst>
                  <a:outerShdw blurRad="50800" dist="38100" dir="5400000" algn="t" rotWithShape="0">
                    <a:prstClr val="black">
                      <a:alpha val="40000"/>
                    </a:prstClr>
                  </a:outerShdw>
                </a:effectLst>
              </a:rPr>
              <a:t>with</a:t>
            </a:r>
            <a:r>
              <a:rPr lang="en-US" sz="5400" b="1" dirty="0">
                <a:ln w="12700">
                  <a:solidFill>
                    <a:schemeClr val="tx2">
                      <a:satMod val="155000"/>
                    </a:schemeClr>
                  </a:solidFill>
                  <a:prstDash val="solid"/>
                </a:ln>
                <a:solidFill>
                  <a:schemeClr val="bg1"/>
                </a:solidFill>
                <a:effectLst>
                  <a:outerShdw blurRad="50800" dist="38100" dir="5400000" algn="t" rotWithShape="0">
                    <a:prstClr val="black">
                      <a:alpha val="40000"/>
                    </a:prstClr>
                  </a:outerShdw>
                </a:effectLst>
              </a:rPr>
              <a:t> </a:t>
            </a:r>
            <a:r>
              <a:rPr lang="en-US" sz="5400" b="1" dirty="0" smtClean="0">
                <a:ln w="12700">
                  <a:solidFill>
                    <a:schemeClr val="tx2">
                      <a:satMod val="155000"/>
                    </a:schemeClr>
                  </a:solidFill>
                  <a:prstDash val="solid"/>
                </a:ln>
                <a:solidFill>
                  <a:schemeClr val="bg1"/>
                </a:solidFill>
                <a:effectLst>
                  <a:outerShdw blurRad="50800" dist="38100" dir="5400000" algn="t" rotWithShape="0">
                    <a:prstClr val="black">
                      <a:alpha val="40000"/>
                    </a:prstClr>
                  </a:outerShdw>
                </a:effectLst>
              </a:rPr>
              <a:t>Erlang</a:t>
            </a:r>
            <a:endParaRPr lang="en-US" sz="5400" b="1" dirty="0">
              <a:ln w="12700">
                <a:solidFill>
                  <a:schemeClr val="tx2">
                    <a:satMod val="155000"/>
                  </a:schemeClr>
                </a:solidFill>
                <a:prstDash val="solid"/>
              </a:ln>
              <a:solidFill>
                <a:schemeClr val="bg1"/>
              </a:solidFill>
              <a:effectLst>
                <a:outerShdw blurRad="50800" dist="38100" dir="5400000" algn="t" rotWithShape="0">
                  <a:prstClr val="black">
                    <a:alpha val="40000"/>
                  </a:prstClr>
                </a:outerShdw>
              </a:effectLst>
            </a:endParaRPr>
          </a:p>
        </p:txBody>
      </p:sp>
      <p:pic>
        <p:nvPicPr>
          <p:cNvPr id="4" name="Picture 3" descr="logoSlid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5981" y="234450"/>
            <a:ext cx="1544932" cy="725555"/>
          </a:xfrm>
          <a:prstGeom prst="rect">
            <a:avLst/>
          </a:prstGeom>
        </p:spPr>
      </p:pic>
    </p:spTree>
    <p:extLst>
      <p:ext uri="{BB962C8B-B14F-4D97-AF65-F5344CB8AC3E}">
        <p14:creationId xmlns:p14="http://schemas.microsoft.com/office/powerpoint/2010/main" val="158419651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9144000" cy="6858000"/>
          </a:xfrm>
        </p:spPr>
        <p:txBody>
          <a:bodyPr>
            <a:normAutofit/>
          </a:bodyPr>
          <a:lstStyle/>
          <a:p>
            <a:r>
              <a:rPr lang="en-US" sz="7200" dirty="0" smtClean="0">
                <a:solidFill>
                  <a:schemeClr val="bg1"/>
                </a:solidFill>
              </a:rPr>
              <a:t>Why CQRS?</a:t>
            </a:r>
            <a:endParaRPr lang="en-US" sz="7200" dirty="0">
              <a:solidFill>
                <a:schemeClr val="bg1"/>
              </a:solidFill>
            </a:endParaRPr>
          </a:p>
        </p:txBody>
      </p:sp>
    </p:spTree>
    <p:extLst>
      <p:ext uri="{BB962C8B-B14F-4D97-AF65-F5344CB8AC3E}">
        <p14:creationId xmlns:p14="http://schemas.microsoft.com/office/powerpoint/2010/main" val="94049296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2400" y="6096000"/>
            <a:ext cx="8839200" cy="685800"/>
          </a:xfrm>
        </p:spPr>
        <p:txBody>
          <a:bodyPr>
            <a:noAutofit/>
          </a:bodyPr>
          <a:lstStyle/>
          <a:p>
            <a:pPr algn="l"/>
            <a:r>
              <a:rPr lang="en-US" sz="3200" dirty="0" smtClean="0">
                <a:solidFill>
                  <a:schemeClr val="bg1">
                    <a:lumMod val="65000"/>
                  </a:schemeClr>
                </a:solidFill>
              </a:rPr>
              <a:t>&gt; Why CQRS?</a:t>
            </a:r>
            <a:endParaRPr lang="en-US" sz="3200" dirty="0">
              <a:solidFill>
                <a:schemeClr val="bg1">
                  <a:lumMod val="65000"/>
                </a:schemeClr>
              </a:solidFill>
            </a:endParaRPr>
          </a:p>
        </p:txBody>
      </p:sp>
      <p:sp>
        <p:nvSpPr>
          <p:cNvPr id="2" name="Rectangle 1"/>
          <p:cNvSpPr/>
          <p:nvPr/>
        </p:nvSpPr>
        <p:spPr>
          <a:xfrm>
            <a:off x="387928" y="1581885"/>
            <a:ext cx="8368145" cy="3539430"/>
          </a:xfrm>
          <a:prstGeom prst="rect">
            <a:avLst/>
          </a:prstGeom>
        </p:spPr>
        <p:txBody>
          <a:bodyPr wrap="square">
            <a:spAutoFit/>
          </a:bodyPr>
          <a:lstStyle/>
          <a:p>
            <a:pPr lvl="1" algn="ctr" fontAlgn="base"/>
            <a:r>
              <a:rPr lang="en-US" sz="4800" dirty="0" smtClean="0">
                <a:solidFill>
                  <a:schemeClr val="bg1">
                    <a:lumMod val="85000"/>
                  </a:schemeClr>
                </a:solidFill>
              </a:rPr>
              <a:t>Your heart says </a:t>
            </a:r>
            <a:r>
              <a:rPr lang="en-US" sz="4800" dirty="0" smtClean="0">
                <a:solidFill>
                  <a:prstClr val="white"/>
                </a:solidFill>
              </a:rPr>
              <a:t/>
            </a:r>
            <a:br>
              <a:rPr lang="en-US" sz="4800" dirty="0" smtClean="0">
                <a:solidFill>
                  <a:prstClr val="white"/>
                </a:solidFill>
              </a:rPr>
            </a:br>
            <a:r>
              <a:rPr lang="en-US" sz="5400" i="1" dirty="0" smtClean="0">
                <a:solidFill>
                  <a:prstClr val="white"/>
                </a:solidFill>
              </a:rPr>
              <a:t>“it’s the right thing” </a:t>
            </a:r>
            <a:endParaRPr lang="en-US" i="1" dirty="0">
              <a:solidFill>
                <a:prstClr val="white"/>
              </a:solidFill>
            </a:endParaRPr>
          </a:p>
          <a:p>
            <a:pPr lvl="1" algn="ctr" fontAlgn="base"/>
            <a:endParaRPr lang="en-US" sz="2000" i="1" dirty="0" smtClean="0">
              <a:solidFill>
                <a:prstClr val="white"/>
              </a:solidFill>
            </a:endParaRPr>
          </a:p>
          <a:p>
            <a:pPr lvl="1" algn="ctr" fontAlgn="base"/>
            <a:r>
              <a:rPr lang="en-US" sz="4800" dirty="0" smtClean="0">
                <a:solidFill>
                  <a:schemeClr val="bg1">
                    <a:lumMod val="85000"/>
                  </a:schemeClr>
                </a:solidFill>
              </a:rPr>
              <a:t>…but your brain says</a:t>
            </a:r>
            <a:r>
              <a:rPr lang="en-US" sz="4800" i="1" dirty="0" smtClean="0">
                <a:solidFill>
                  <a:prstClr val="white"/>
                </a:solidFill>
              </a:rPr>
              <a:t/>
            </a:r>
            <a:br>
              <a:rPr lang="en-US" sz="4800" i="1" dirty="0" smtClean="0">
                <a:solidFill>
                  <a:prstClr val="white"/>
                </a:solidFill>
              </a:rPr>
            </a:br>
            <a:r>
              <a:rPr lang="en-US" sz="5400" i="1" dirty="0" smtClean="0">
                <a:solidFill>
                  <a:prstClr val="white"/>
                </a:solidFill>
              </a:rPr>
              <a:t>“you’re a big </a:t>
            </a:r>
            <a:r>
              <a:rPr lang="en-US" sz="5400" i="1" dirty="0" err="1" smtClean="0">
                <a:solidFill>
                  <a:prstClr val="white"/>
                </a:solidFill>
              </a:rPr>
              <a:t>stinkin</a:t>
            </a:r>
            <a:r>
              <a:rPr lang="en-US" sz="5400" i="1" dirty="0" smtClean="0">
                <a:solidFill>
                  <a:prstClr val="white"/>
                </a:solidFill>
              </a:rPr>
              <a:t>’ fraud”</a:t>
            </a:r>
            <a:endParaRPr lang="en-US" sz="4800" i="1" dirty="0" smtClean="0">
              <a:solidFill>
                <a:prstClr val="white"/>
              </a:solidFill>
            </a:endParaRPr>
          </a:p>
        </p:txBody>
      </p:sp>
      <p:sp>
        <p:nvSpPr>
          <p:cNvPr id="3" name="Rectangle 2"/>
          <p:cNvSpPr/>
          <p:nvPr/>
        </p:nvSpPr>
        <p:spPr>
          <a:xfrm>
            <a:off x="1553834" y="514870"/>
            <a:ext cx="5874325" cy="830997"/>
          </a:xfrm>
          <a:prstGeom prst="rect">
            <a:avLst/>
          </a:prstGeom>
        </p:spPr>
        <p:txBody>
          <a:bodyPr wrap="none">
            <a:spAutoFit/>
          </a:bodyPr>
          <a:lstStyle/>
          <a:p>
            <a:r>
              <a:rPr lang="en-US" sz="4800" b="1" dirty="0">
                <a:solidFill>
                  <a:prstClr val="white"/>
                </a:solidFill>
              </a:rPr>
              <a:t>Domain Driven </a:t>
            </a:r>
            <a:r>
              <a:rPr lang="en-US" sz="4800" b="1" dirty="0" smtClean="0">
                <a:solidFill>
                  <a:prstClr val="white"/>
                </a:solidFill>
              </a:rPr>
              <a:t>Design</a:t>
            </a:r>
            <a:endParaRPr lang="en-US" sz="4800" b="1" dirty="0"/>
          </a:p>
        </p:txBody>
      </p:sp>
      <p:pic>
        <p:nvPicPr>
          <p:cNvPr id="4" name="Picture 3"/>
          <p:cNvPicPr>
            <a:picLocks noChangeAspect="1"/>
          </p:cNvPicPr>
          <p:nvPr/>
        </p:nvPicPr>
        <p:blipFill>
          <a:blip r:embed="rId2"/>
          <a:stretch>
            <a:fillRect/>
          </a:stretch>
        </p:blipFill>
        <p:spPr>
          <a:xfrm>
            <a:off x="2979963" y="1616288"/>
            <a:ext cx="3190553" cy="4220308"/>
          </a:xfrm>
          <a:prstGeom prst="rect">
            <a:avLst/>
          </a:prstGeom>
        </p:spPr>
      </p:pic>
    </p:spTree>
    <p:extLst>
      <p:ext uri="{BB962C8B-B14F-4D97-AF65-F5344CB8AC3E}">
        <p14:creationId xmlns:p14="http://schemas.microsoft.com/office/powerpoint/2010/main" val="40470857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anim calcmode="lin" valueType="num">
                                      <p:cBhvr>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8" dur="5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2400" y="6096000"/>
            <a:ext cx="8839200" cy="685800"/>
          </a:xfrm>
        </p:spPr>
        <p:txBody>
          <a:bodyPr>
            <a:noAutofit/>
          </a:bodyPr>
          <a:lstStyle/>
          <a:p>
            <a:pPr algn="l"/>
            <a:r>
              <a:rPr lang="en-US" sz="3200" dirty="0" smtClean="0">
                <a:solidFill>
                  <a:schemeClr val="bg1">
                    <a:lumMod val="65000"/>
                  </a:schemeClr>
                </a:solidFill>
              </a:rPr>
              <a:t>&gt; Why CQRS?</a:t>
            </a:r>
            <a:endParaRPr lang="en-US" sz="3200" dirty="0">
              <a:solidFill>
                <a:schemeClr val="bg1">
                  <a:lumMod val="65000"/>
                </a:schemeClr>
              </a:solidFill>
            </a:endParaRPr>
          </a:p>
        </p:txBody>
      </p:sp>
      <p:sp>
        <p:nvSpPr>
          <p:cNvPr id="3" name="Rectangle 2"/>
          <p:cNvSpPr/>
          <p:nvPr/>
        </p:nvSpPr>
        <p:spPr>
          <a:xfrm>
            <a:off x="3362325" y="4751383"/>
            <a:ext cx="2362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Client</a:t>
            </a:r>
            <a:endParaRPr lang="en-US" dirty="0">
              <a:solidFill>
                <a:prstClr val="white"/>
              </a:solidFill>
            </a:endParaRPr>
          </a:p>
        </p:txBody>
      </p:sp>
      <p:sp>
        <p:nvSpPr>
          <p:cNvPr id="4" name="Flowchart: Magnetic Disk 3"/>
          <p:cNvSpPr/>
          <p:nvPr/>
        </p:nvSpPr>
        <p:spPr>
          <a:xfrm>
            <a:off x="2819400" y="398525"/>
            <a:ext cx="3429000" cy="8206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SQL</a:t>
            </a:r>
            <a:endParaRPr lang="en-US" dirty="0">
              <a:solidFill>
                <a:prstClr val="white"/>
              </a:solidFill>
            </a:endParaRPr>
          </a:p>
        </p:txBody>
      </p:sp>
      <p:sp>
        <p:nvSpPr>
          <p:cNvPr id="6" name="Rectangle 5"/>
          <p:cNvSpPr/>
          <p:nvPr/>
        </p:nvSpPr>
        <p:spPr>
          <a:xfrm>
            <a:off x="3400425" y="4099560"/>
            <a:ext cx="2286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Two way data binding</a:t>
            </a:r>
            <a:endParaRPr lang="en-US" dirty="0">
              <a:solidFill>
                <a:prstClr val="white"/>
              </a:solidFill>
            </a:endParaRPr>
          </a:p>
        </p:txBody>
      </p:sp>
      <p:sp>
        <p:nvSpPr>
          <p:cNvPr id="7" name="Rectangle 6"/>
          <p:cNvSpPr/>
          <p:nvPr/>
        </p:nvSpPr>
        <p:spPr>
          <a:xfrm>
            <a:off x="3429000" y="3471427"/>
            <a:ext cx="2286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DTOs</a:t>
            </a:r>
            <a:endParaRPr lang="en-US" dirty="0">
              <a:solidFill>
                <a:prstClr val="white"/>
              </a:solidFill>
            </a:endParaRPr>
          </a:p>
        </p:txBody>
      </p:sp>
      <p:sp>
        <p:nvSpPr>
          <p:cNvPr id="8" name="Rectangle 7"/>
          <p:cNvSpPr/>
          <p:nvPr/>
        </p:nvSpPr>
        <p:spPr>
          <a:xfrm>
            <a:off x="3400425" y="1539240"/>
            <a:ext cx="2286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ORM</a:t>
            </a:r>
            <a:endParaRPr lang="en-US" dirty="0">
              <a:solidFill>
                <a:prstClr val="white"/>
              </a:solidFill>
            </a:endParaRPr>
          </a:p>
        </p:txBody>
      </p:sp>
      <p:sp>
        <p:nvSpPr>
          <p:cNvPr id="9" name="Rectangle 8"/>
          <p:cNvSpPr/>
          <p:nvPr/>
        </p:nvSpPr>
        <p:spPr>
          <a:xfrm>
            <a:off x="3415922" y="2843295"/>
            <a:ext cx="2286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Repository&lt;T&gt;</a:t>
            </a:r>
            <a:endParaRPr lang="en-US" dirty="0">
              <a:solidFill>
                <a:prstClr val="white"/>
              </a:solidFill>
            </a:endParaRPr>
          </a:p>
        </p:txBody>
      </p:sp>
      <p:cxnSp>
        <p:nvCxnSpPr>
          <p:cNvPr id="11" name="Straight Arrow Connector 10"/>
          <p:cNvCxnSpPr/>
          <p:nvPr/>
        </p:nvCxnSpPr>
        <p:spPr>
          <a:xfrm>
            <a:off x="2999008" y="1419333"/>
            <a:ext cx="0" cy="3352800"/>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sp>
        <p:nvSpPr>
          <p:cNvPr id="12" name="TextBox 11"/>
          <p:cNvSpPr txBox="1"/>
          <p:nvPr/>
        </p:nvSpPr>
        <p:spPr>
          <a:xfrm>
            <a:off x="1392907" y="4782107"/>
            <a:ext cx="3851723" cy="1200329"/>
          </a:xfrm>
          <a:prstGeom prst="rect">
            <a:avLst/>
          </a:prstGeom>
          <a:noFill/>
        </p:spPr>
        <p:txBody>
          <a:bodyPr wrap="none" rtlCol="0">
            <a:spAutoFit/>
          </a:bodyPr>
          <a:lstStyle/>
          <a:p>
            <a:r>
              <a:rPr lang="en-US" dirty="0">
                <a:solidFill>
                  <a:prstClr val="white"/>
                </a:solidFill>
              </a:rPr>
              <a:t>l</a:t>
            </a:r>
            <a:r>
              <a:rPr lang="en-US" dirty="0" smtClean="0">
                <a:solidFill>
                  <a:prstClr val="white"/>
                </a:solidFill>
              </a:rPr>
              <a:t>oad()</a:t>
            </a:r>
          </a:p>
          <a:p>
            <a:r>
              <a:rPr lang="en-US" dirty="0" smtClean="0">
                <a:solidFill>
                  <a:prstClr val="white"/>
                </a:solidFill>
              </a:rPr>
              <a:t>{</a:t>
            </a:r>
          </a:p>
          <a:p>
            <a:r>
              <a:rPr lang="en-US" dirty="0" smtClean="0">
                <a:solidFill>
                  <a:prstClr val="white"/>
                </a:solidFill>
              </a:rPr>
              <a:t>   </a:t>
            </a:r>
            <a:r>
              <a:rPr lang="en-US" dirty="0" err="1" smtClean="0">
                <a:solidFill>
                  <a:prstClr val="white"/>
                </a:solidFill>
              </a:rPr>
              <a:t>this.DataSource</a:t>
            </a:r>
            <a:r>
              <a:rPr lang="en-US" dirty="0" smtClean="0">
                <a:solidFill>
                  <a:prstClr val="white"/>
                </a:solidFill>
              </a:rPr>
              <a:t> = _</a:t>
            </a:r>
            <a:r>
              <a:rPr lang="en-US" dirty="0" err="1" smtClean="0">
                <a:solidFill>
                  <a:prstClr val="white"/>
                </a:solidFill>
              </a:rPr>
              <a:t>service.GetData</a:t>
            </a:r>
            <a:r>
              <a:rPr lang="en-US" dirty="0" smtClean="0">
                <a:solidFill>
                  <a:prstClr val="white"/>
                </a:solidFill>
              </a:rPr>
              <a:t>();</a:t>
            </a:r>
          </a:p>
          <a:p>
            <a:r>
              <a:rPr lang="en-US" dirty="0" smtClean="0">
                <a:solidFill>
                  <a:prstClr val="white"/>
                </a:solidFill>
              </a:rPr>
              <a:t>}</a:t>
            </a:r>
            <a:endParaRPr lang="en-US" dirty="0">
              <a:solidFill>
                <a:prstClr val="white"/>
              </a:solidFill>
            </a:endParaRPr>
          </a:p>
        </p:txBody>
      </p:sp>
      <p:cxnSp>
        <p:nvCxnSpPr>
          <p:cNvPr id="13" name="Straight Arrow Connector 12"/>
          <p:cNvCxnSpPr/>
          <p:nvPr/>
        </p:nvCxnSpPr>
        <p:spPr>
          <a:xfrm flipV="1">
            <a:off x="6043133" y="1473455"/>
            <a:ext cx="0" cy="3185160"/>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sp>
        <p:nvSpPr>
          <p:cNvPr id="16" name="TextBox 15"/>
          <p:cNvSpPr txBox="1"/>
          <p:nvPr/>
        </p:nvSpPr>
        <p:spPr>
          <a:xfrm>
            <a:off x="5870573" y="4833417"/>
            <a:ext cx="2723823" cy="1200329"/>
          </a:xfrm>
          <a:prstGeom prst="rect">
            <a:avLst/>
          </a:prstGeom>
          <a:noFill/>
        </p:spPr>
        <p:txBody>
          <a:bodyPr wrap="none" rtlCol="0">
            <a:spAutoFit/>
          </a:bodyPr>
          <a:lstStyle/>
          <a:p>
            <a:r>
              <a:rPr lang="en-US" dirty="0" smtClean="0">
                <a:solidFill>
                  <a:prstClr val="white"/>
                </a:solidFill>
              </a:rPr>
              <a:t>save()</a:t>
            </a:r>
          </a:p>
          <a:p>
            <a:r>
              <a:rPr lang="en-US" dirty="0" smtClean="0">
                <a:solidFill>
                  <a:prstClr val="white"/>
                </a:solidFill>
              </a:rPr>
              <a:t>{</a:t>
            </a:r>
          </a:p>
          <a:p>
            <a:r>
              <a:rPr lang="en-US" dirty="0">
                <a:solidFill>
                  <a:prstClr val="white"/>
                </a:solidFill>
              </a:rPr>
              <a:t> </a:t>
            </a:r>
            <a:r>
              <a:rPr lang="en-US" dirty="0" smtClean="0">
                <a:solidFill>
                  <a:prstClr val="white"/>
                </a:solidFill>
              </a:rPr>
              <a:t>  _</a:t>
            </a:r>
            <a:r>
              <a:rPr lang="en-US" dirty="0" err="1" smtClean="0">
                <a:solidFill>
                  <a:prstClr val="white"/>
                </a:solidFill>
              </a:rPr>
              <a:t>service.Save</a:t>
            </a:r>
            <a:r>
              <a:rPr lang="en-US" dirty="0">
                <a:solidFill>
                  <a:prstClr val="white"/>
                </a:solidFill>
              </a:rPr>
              <a:t>(</a:t>
            </a:r>
            <a:r>
              <a:rPr lang="en-US" dirty="0" err="1">
                <a:solidFill>
                  <a:prstClr val="white"/>
                </a:solidFill>
              </a:rPr>
              <a:t>this.Data</a:t>
            </a:r>
            <a:r>
              <a:rPr lang="en-US" dirty="0" smtClean="0">
                <a:solidFill>
                  <a:prstClr val="white"/>
                </a:solidFill>
              </a:rPr>
              <a:t>);</a:t>
            </a:r>
            <a:br>
              <a:rPr lang="en-US" dirty="0" smtClean="0">
                <a:solidFill>
                  <a:prstClr val="white"/>
                </a:solidFill>
              </a:rPr>
            </a:br>
            <a:r>
              <a:rPr lang="en-US" dirty="0" smtClean="0">
                <a:solidFill>
                  <a:prstClr val="white"/>
                </a:solidFill>
              </a:rPr>
              <a:t>}</a:t>
            </a:r>
            <a:endParaRPr lang="en-US" dirty="0">
              <a:solidFill>
                <a:prstClr val="white"/>
              </a:solidFill>
            </a:endParaRPr>
          </a:p>
        </p:txBody>
      </p:sp>
      <p:sp>
        <p:nvSpPr>
          <p:cNvPr id="23" name="TextBox 22"/>
          <p:cNvSpPr txBox="1"/>
          <p:nvPr/>
        </p:nvSpPr>
        <p:spPr>
          <a:xfrm>
            <a:off x="7162801" y="167694"/>
            <a:ext cx="1876385" cy="1477327"/>
          </a:xfrm>
          <a:prstGeom prst="rect">
            <a:avLst/>
          </a:prstGeom>
          <a:noFill/>
        </p:spPr>
        <p:txBody>
          <a:bodyPr wrap="none" rtlCol="0">
            <a:spAutoFit/>
          </a:bodyPr>
          <a:lstStyle/>
          <a:p>
            <a:r>
              <a:rPr lang="en-US" sz="2400" b="1" dirty="0" smtClean="0">
                <a:solidFill>
                  <a:prstClr val="white"/>
                </a:solidFill>
              </a:rPr>
              <a:t>Bog standard</a:t>
            </a:r>
          </a:p>
          <a:p>
            <a:r>
              <a:rPr lang="en-US" sz="2400" b="1" dirty="0" smtClean="0">
                <a:solidFill>
                  <a:prstClr val="white"/>
                </a:solidFill>
              </a:rPr>
              <a:t>Layered </a:t>
            </a:r>
            <a:br>
              <a:rPr lang="en-US" sz="2400" b="1" dirty="0" smtClean="0">
                <a:solidFill>
                  <a:prstClr val="white"/>
                </a:solidFill>
              </a:rPr>
            </a:br>
            <a:r>
              <a:rPr lang="en-US" sz="2400" b="1" dirty="0" smtClean="0">
                <a:solidFill>
                  <a:prstClr val="white"/>
                </a:solidFill>
              </a:rPr>
              <a:t>Architecture</a:t>
            </a:r>
          </a:p>
          <a:p>
            <a:r>
              <a:rPr lang="en-US" b="1" dirty="0" smtClean="0">
                <a:solidFill>
                  <a:prstClr val="white"/>
                </a:solidFill>
              </a:rPr>
              <a:t>(not CQRS)</a:t>
            </a:r>
            <a:endParaRPr lang="en-US" b="1" dirty="0">
              <a:solidFill>
                <a:prstClr val="white"/>
              </a:solidFill>
            </a:endParaRPr>
          </a:p>
        </p:txBody>
      </p:sp>
      <p:sp>
        <p:nvSpPr>
          <p:cNvPr id="14" name="Rectangle 13"/>
          <p:cNvSpPr/>
          <p:nvPr/>
        </p:nvSpPr>
        <p:spPr>
          <a:xfrm>
            <a:off x="3415922" y="2178553"/>
            <a:ext cx="2286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prstClr val="white"/>
                </a:solidFill>
              </a:rPr>
              <a:t>“Aggregate”</a:t>
            </a:r>
            <a:r>
              <a:rPr lang="en-US" dirty="0" smtClean="0">
                <a:solidFill>
                  <a:prstClr val="white"/>
                </a:solidFill>
              </a:rPr>
              <a:t>&lt;T&gt; </a:t>
            </a:r>
            <a:r>
              <a:rPr lang="en-US" dirty="0" smtClean="0">
                <a:solidFill>
                  <a:prstClr val="white"/>
                </a:solidFill>
                <a:sym typeface="Wingdings" panose="05000000000000000000" pitchFamily="2" charset="2"/>
              </a:rPr>
              <a:t></a:t>
            </a:r>
            <a:endParaRPr lang="en-US" dirty="0">
              <a:solidFill>
                <a:prstClr val="white"/>
              </a:solidFill>
            </a:endParaRPr>
          </a:p>
        </p:txBody>
      </p:sp>
      <p:cxnSp>
        <p:nvCxnSpPr>
          <p:cNvPr id="17" name="Straight Arrow Connector 16"/>
          <p:cNvCxnSpPr/>
          <p:nvPr/>
        </p:nvCxnSpPr>
        <p:spPr>
          <a:xfrm flipV="1">
            <a:off x="2513558" y="1385390"/>
            <a:ext cx="13791" cy="3297349"/>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cxnSp>
        <p:nvCxnSpPr>
          <p:cNvPr id="18" name="Straight Arrow Connector 17"/>
          <p:cNvCxnSpPr/>
          <p:nvPr/>
        </p:nvCxnSpPr>
        <p:spPr>
          <a:xfrm>
            <a:off x="6486995" y="1456284"/>
            <a:ext cx="0" cy="3352800"/>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sp>
        <p:nvSpPr>
          <p:cNvPr id="2" name="Explosion 1 1"/>
          <p:cNvSpPr/>
          <p:nvPr/>
        </p:nvSpPr>
        <p:spPr>
          <a:xfrm rot="20070093">
            <a:off x="5173911" y="4645381"/>
            <a:ext cx="4315508" cy="1349455"/>
          </a:xfrm>
          <a:prstGeom prst="irregularSeal1">
            <a:avLst/>
          </a:prstGeom>
          <a:solidFill>
            <a:srgbClr val="FFFF00"/>
          </a:solidFill>
          <a:ln w="5715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ConcurrencyException</a:t>
            </a:r>
            <a:endParaRPr lang="en-US" dirty="0">
              <a:solidFill>
                <a:schemeClr val="tx1"/>
              </a:solidFill>
            </a:endParaRPr>
          </a:p>
        </p:txBody>
      </p:sp>
    </p:spTree>
    <p:extLst>
      <p:ext uri="{BB962C8B-B14F-4D97-AF65-F5344CB8AC3E}">
        <p14:creationId xmlns:p14="http://schemas.microsoft.com/office/powerpoint/2010/main" val="7777488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p:cNvSpPr/>
          <p:nvPr/>
        </p:nvSpPr>
        <p:spPr>
          <a:xfrm>
            <a:off x="6257648" y="1607071"/>
            <a:ext cx="2286000" cy="507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Command</a:t>
            </a:r>
            <a:endParaRPr lang="en-US" dirty="0">
              <a:solidFill>
                <a:prstClr val="white"/>
              </a:solidFill>
            </a:endParaRPr>
          </a:p>
        </p:txBody>
      </p:sp>
      <p:sp>
        <p:nvSpPr>
          <p:cNvPr id="15" name="Rectangle 14"/>
          <p:cNvSpPr/>
          <p:nvPr/>
        </p:nvSpPr>
        <p:spPr>
          <a:xfrm>
            <a:off x="253426" y="313146"/>
            <a:ext cx="8839200" cy="830997"/>
          </a:xfrm>
          <a:prstGeom prst="rect">
            <a:avLst/>
          </a:prstGeom>
        </p:spPr>
        <p:txBody>
          <a:bodyPr wrap="square">
            <a:spAutoFit/>
          </a:bodyPr>
          <a:lstStyle/>
          <a:p>
            <a:pPr algn="ctr"/>
            <a:r>
              <a:rPr lang="en-US" sz="4800" b="1" dirty="0" smtClean="0">
                <a:solidFill>
                  <a:prstClr val="white"/>
                </a:solidFill>
              </a:rPr>
              <a:t>Task-based UI</a:t>
            </a:r>
            <a:endParaRPr lang="en-US" sz="4800" b="1" dirty="0"/>
          </a:p>
        </p:txBody>
      </p:sp>
      <p:sp>
        <p:nvSpPr>
          <p:cNvPr id="17" name="Title 4"/>
          <p:cNvSpPr>
            <a:spLocks noGrp="1"/>
          </p:cNvSpPr>
          <p:nvPr>
            <p:ph type="title"/>
          </p:nvPr>
        </p:nvSpPr>
        <p:spPr>
          <a:xfrm>
            <a:off x="152400" y="6096000"/>
            <a:ext cx="8839200" cy="685800"/>
          </a:xfrm>
        </p:spPr>
        <p:txBody>
          <a:bodyPr>
            <a:noAutofit/>
          </a:bodyPr>
          <a:lstStyle/>
          <a:p>
            <a:pPr algn="l"/>
            <a:r>
              <a:rPr lang="en-US" sz="3200" dirty="0" smtClean="0">
                <a:solidFill>
                  <a:schemeClr val="bg1">
                    <a:lumMod val="65000"/>
                  </a:schemeClr>
                </a:solidFill>
              </a:rPr>
              <a:t>&gt; How CQRS?</a:t>
            </a:r>
            <a:endParaRPr lang="en-US" sz="3200" dirty="0">
              <a:solidFill>
                <a:schemeClr val="bg1">
                  <a:lumMod val="65000"/>
                </a:schemeClr>
              </a:solidFill>
            </a:endParaRPr>
          </a:p>
        </p:txBody>
      </p:sp>
      <p:pic>
        <p:nvPicPr>
          <p:cNvPr id="3" name="Picture 2"/>
          <p:cNvPicPr>
            <a:picLocks noChangeAspect="1"/>
          </p:cNvPicPr>
          <p:nvPr/>
        </p:nvPicPr>
        <p:blipFill>
          <a:blip r:embed="rId3"/>
          <a:stretch>
            <a:fillRect/>
          </a:stretch>
        </p:blipFill>
        <p:spPr>
          <a:xfrm>
            <a:off x="2062664" y="2577669"/>
            <a:ext cx="5220724" cy="3225939"/>
          </a:xfrm>
          <a:prstGeom prst="rect">
            <a:avLst/>
          </a:prstGeom>
          <a:ln>
            <a:solidFill>
              <a:schemeClr val="tx1"/>
            </a:solidFill>
          </a:ln>
          <a:effectLst>
            <a:outerShdw blurRad="50800" dist="38100" dir="2700000" algn="tl" rotWithShape="0">
              <a:prstClr val="black">
                <a:alpha val="40000"/>
              </a:prstClr>
            </a:outerShdw>
          </a:effectLst>
        </p:spPr>
      </p:pic>
      <p:cxnSp>
        <p:nvCxnSpPr>
          <p:cNvPr id="5" name="Straight Arrow Connector 4"/>
          <p:cNvCxnSpPr/>
          <p:nvPr/>
        </p:nvCxnSpPr>
        <p:spPr>
          <a:xfrm>
            <a:off x="1465343" y="2194521"/>
            <a:ext cx="1306624" cy="1298377"/>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sp>
        <p:nvSpPr>
          <p:cNvPr id="4" name="Flowchart: Magnetic Disk 3"/>
          <p:cNvSpPr/>
          <p:nvPr/>
        </p:nvSpPr>
        <p:spPr>
          <a:xfrm>
            <a:off x="779543" y="1450463"/>
            <a:ext cx="1371600" cy="8206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Read store</a:t>
            </a:r>
            <a:endParaRPr lang="en-US" dirty="0">
              <a:solidFill>
                <a:prstClr val="white"/>
              </a:solidFill>
            </a:endParaRPr>
          </a:p>
        </p:txBody>
      </p:sp>
      <p:cxnSp>
        <p:nvCxnSpPr>
          <p:cNvPr id="7" name="Straight Arrow Connector 6"/>
          <p:cNvCxnSpPr>
            <a:endCxn id="14" idx="2"/>
          </p:cNvCxnSpPr>
          <p:nvPr/>
        </p:nvCxnSpPr>
        <p:spPr>
          <a:xfrm flipV="1">
            <a:off x="6878472" y="2114530"/>
            <a:ext cx="522176" cy="1884265"/>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3727198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4"/>
          <p:cNvSpPr>
            <a:spLocks noGrp="1"/>
          </p:cNvSpPr>
          <p:nvPr>
            <p:ph type="title"/>
          </p:nvPr>
        </p:nvSpPr>
        <p:spPr>
          <a:xfrm>
            <a:off x="152400" y="6096000"/>
            <a:ext cx="8839200" cy="685800"/>
          </a:xfrm>
        </p:spPr>
        <p:txBody>
          <a:bodyPr>
            <a:noAutofit/>
          </a:bodyPr>
          <a:lstStyle/>
          <a:p>
            <a:pPr algn="l"/>
            <a:r>
              <a:rPr lang="en-US" sz="3200" dirty="0" smtClean="0">
                <a:solidFill>
                  <a:schemeClr val="bg1">
                    <a:lumMod val="65000"/>
                  </a:schemeClr>
                </a:solidFill>
              </a:rPr>
              <a:t>&gt; How CQRS?</a:t>
            </a:r>
            <a:endParaRPr lang="en-US" sz="3200" dirty="0">
              <a:solidFill>
                <a:schemeClr val="bg1">
                  <a:lumMod val="65000"/>
                </a:schemeClr>
              </a:solidFill>
            </a:endParaRPr>
          </a:p>
        </p:txBody>
      </p:sp>
      <p:graphicFrame>
        <p:nvGraphicFramePr>
          <p:cNvPr id="2" name="Diagram 1"/>
          <p:cNvGraphicFramePr/>
          <p:nvPr>
            <p:extLst>
              <p:ext uri="{D42A27DB-BD31-4B8C-83A1-F6EECF244321}">
                <p14:modId xmlns:p14="http://schemas.microsoft.com/office/powerpoint/2010/main" val="2200817939"/>
              </p:ext>
            </p:extLst>
          </p:nvPr>
        </p:nvGraphicFramePr>
        <p:xfrm>
          <a:off x="613129" y="885110"/>
          <a:ext cx="7841302" cy="52080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6408009" y="167694"/>
            <a:ext cx="2338501" cy="461665"/>
          </a:xfrm>
          <a:prstGeom prst="rect">
            <a:avLst/>
          </a:prstGeom>
          <a:noFill/>
        </p:spPr>
        <p:txBody>
          <a:bodyPr wrap="none" rtlCol="0">
            <a:spAutoFit/>
          </a:bodyPr>
          <a:lstStyle/>
          <a:p>
            <a:pPr algn="r"/>
            <a:r>
              <a:rPr lang="en-US" sz="2400" b="1" dirty="0" smtClean="0">
                <a:solidFill>
                  <a:prstClr val="white"/>
                </a:solidFill>
              </a:rPr>
              <a:t>CQRS (as a cycle)</a:t>
            </a:r>
            <a:endParaRPr lang="en-US" sz="2400" b="1" dirty="0">
              <a:solidFill>
                <a:prstClr val="white"/>
              </a:solidFill>
            </a:endParaRPr>
          </a:p>
        </p:txBody>
      </p:sp>
      <p:sp>
        <p:nvSpPr>
          <p:cNvPr id="3" name="Rectangle 2"/>
          <p:cNvSpPr/>
          <p:nvPr/>
        </p:nvSpPr>
        <p:spPr>
          <a:xfrm>
            <a:off x="1763832" y="858352"/>
            <a:ext cx="5597228" cy="270439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7217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62" name="Straight Arrow Connector 61"/>
          <p:cNvCxnSpPr/>
          <p:nvPr/>
        </p:nvCxnSpPr>
        <p:spPr>
          <a:xfrm flipV="1">
            <a:off x="987930" y="3707200"/>
            <a:ext cx="679864" cy="771795"/>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cxnSp>
        <p:nvCxnSpPr>
          <p:cNvPr id="57" name="Straight Arrow Connector 56"/>
          <p:cNvCxnSpPr/>
          <p:nvPr/>
        </p:nvCxnSpPr>
        <p:spPr>
          <a:xfrm flipH="1" flipV="1">
            <a:off x="2571302" y="2298324"/>
            <a:ext cx="1536674" cy="283840"/>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cxnSp>
        <p:nvCxnSpPr>
          <p:cNvPr id="11" name="Straight Arrow Connector 10"/>
          <p:cNvCxnSpPr>
            <a:endCxn id="15" idx="0"/>
          </p:cNvCxnSpPr>
          <p:nvPr/>
        </p:nvCxnSpPr>
        <p:spPr>
          <a:xfrm>
            <a:off x="1785491" y="2122573"/>
            <a:ext cx="444617" cy="1238871"/>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cxnSp>
        <p:nvCxnSpPr>
          <p:cNvPr id="49" name="Straight Arrow Connector 48"/>
          <p:cNvCxnSpPr/>
          <p:nvPr/>
        </p:nvCxnSpPr>
        <p:spPr>
          <a:xfrm flipH="1">
            <a:off x="5619303" y="1165931"/>
            <a:ext cx="821203" cy="44367"/>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cxnSp>
        <p:nvCxnSpPr>
          <p:cNvPr id="37" name="Straight Arrow Connector 36"/>
          <p:cNvCxnSpPr/>
          <p:nvPr/>
        </p:nvCxnSpPr>
        <p:spPr>
          <a:xfrm>
            <a:off x="4692183" y="2832085"/>
            <a:ext cx="1242304" cy="1354999"/>
          </a:xfrm>
          <a:prstGeom prst="straightConnector1">
            <a:avLst/>
          </a:prstGeom>
          <a:ln w="63500">
            <a:solidFill>
              <a:schemeClr val="accent6">
                <a:alpha val="50000"/>
              </a:schemeClr>
            </a:solidFill>
            <a:tailEnd type="arrow"/>
          </a:ln>
        </p:spPr>
        <p:style>
          <a:lnRef idx="3">
            <a:schemeClr val="accent6"/>
          </a:lnRef>
          <a:fillRef idx="0">
            <a:schemeClr val="accent6"/>
          </a:fillRef>
          <a:effectRef idx="2">
            <a:schemeClr val="accent6"/>
          </a:effectRef>
          <a:fontRef idx="minor">
            <a:schemeClr val="tx1"/>
          </a:fontRef>
        </p:style>
      </p:cxnSp>
      <p:cxnSp>
        <p:nvCxnSpPr>
          <p:cNvPr id="13" name="Straight Arrow Connector 12"/>
          <p:cNvCxnSpPr/>
          <p:nvPr/>
        </p:nvCxnSpPr>
        <p:spPr>
          <a:xfrm flipV="1">
            <a:off x="6228902" y="4464885"/>
            <a:ext cx="791282" cy="812755"/>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a:stCxn id="15" idx="2"/>
          </p:cNvCxnSpPr>
          <p:nvPr/>
        </p:nvCxnSpPr>
        <p:spPr>
          <a:xfrm>
            <a:off x="2230110" y="3894845"/>
            <a:ext cx="815873" cy="1101561"/>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cxnSp>
        <p:nvCxnSpPr>
          <p:cNvPr id="41" name="Straight Arrow Connector 40"/>
          <p:cNvCxnSpPr/>
          <p:nvPr/>
        </p:nvCxnSpPr>
        <p:spPr>
          <a:xfrm flipH="1">
            <a:off x="3210184" y="2750220"/>
            <a:ext cx="1167378" cy="2130737"/>
          </a:xfrm>
          <a:prstGeom prst="straightConnector1">
            <a:avLst/>
          </a:prstGeom>
          <a:ln w="63500">
            <a:solidFill>
              <a:schemeClr val="accent6">
                <a:alpha val="50000"/>
              </a:schemeClr>
            </a:solidFill>
            <a:tailEnd type="arrow"/>
          </a:ln>
        </p:spPr>
        <p:style>
          <a:lnRef idx="3">
            <a:schemeClr val="accent6"/>
          </a:lnRef>
          <a:fillRef idx="0">
            <a:schemeClr val="accent6"/>
          </a:fillRef>
          <a:effectRef idx="2">
            <a:schemeClr val="accent6"/>
          </a:effectRef>
          <a:fontRef idx="minor">
            <a:schemeClr val="tx1"/>
          </a:fontRef>
        </p:style>
      </p:cxnSp>
      <p:sp>
        <p:nvSpPr>
          <p:cNvPr id="5" name="Title 4"/>
          <p:cNvSpPr>
            <a:spLocks noGrp="1"/>
          </p:cNvSpPr>
          <p:nvPr>
            <p:ph type="title"/>
          </p:nvPr>
        </p:nvSpPr>
        <p:spPr>
          <a:xfrm>
            <a:off x="152400" y="6096000"/>
            <a:ext cx="8839200" cy="685800"/>
          </a:xfrm>
        </p:spPr>
        <p:txBody>
          <a:bodyPr>
            <a:noAutofit/>
          </a:bodyPr>
          <a:lstStyle/>
          <a:p>
            <a:pPr algn="l"/>
            <a:r>
              <a:rPr lang="en-US" sz="3200" dirty="0" smtClean="0">
                <a:solidFill>
                  <a:schemeClr val="bg1">
                    <a:lumMod val="65000"/>
                  </a:schemeClr>
                </a:solidFill>
              </a:rPr>
              <a:t>&gt; How CQRS?</a:t>
            </a:r>
            <a:endParaRPr lang="en-US" sz="3200" dirty="0">
              <a:solidFill>
                <a:schemeClr val="bg1">
                  <a:lumMod val="65000"/>
                </a:schemeClr>
              </a:solidFill>
            </a:endParaRPr>
          </a:p>
        </p:txBody>
      </p:sp>
      <p:sp>
        <p:nvSpPr>
          <p:cNvPr id="3" name="Rectangle 2"/>
          <p:cNvSpPr/>
          <p:nvPr/>
        </p:nvSpPr>
        <p:spPr>
          <a:xfrm>
            <a:off x="2495100" y="5029199"/>
            <a:ext cx="3886202" cy="902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white"/>
                </a:solidFill>
              </a:rPr>
              <a:t>Client</a:t>
            </a:r>
            <a:endParaRPr lang="en-US" dirty="0">
              <a:solidFill>
                <a:prstClr val="white"/>
              </a:solidFill>
            </a:endParaRPr>
          </a:p>
        </p:txBody>
      </p:sp>
      <p:sp>
        <p:nvSpPr>
          <p:cNvPr id="4" name="Flowchart: Magnetic Disk 3"/>
          <p:cNvSpPr/>
          <p:nvPr/>
        </p:nvSpPr>
        <p:spPr>
          <a:xfrm>
            <a:off x="1099691" y="1669133"/>
            <a:ext cx="1371600" cy="8206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Read store</a:t>
            </a:r>
            <a:endParaRPr lang="en-US" dirty="0">
              <a:solidFill>
                <a:prstClr val="white"/>
              </a:solidFill>
            </a:endParaRPr>
          </a:p>
        </p:txBody>
      </p:sp>
      <p:sp>
        <p:nvSpPr>
          <p:cNvPr id="14" name="TextBox 13"/>
          <p:cNvSpPr txBox="1"/>
          <p:nvPr/>
        </p:nvSpPr>
        <p:spPr>
          <a:xfrm>
            <a:off x="6005255" y="167694"/>
            <a:ext cx="2741255" cy="461665"/>
          </a:xfrm>
          <a:prstGeom prst="rect">
            <a:avLst/>
          </a:prstGeom>
          <a:noFill/>
        </p:spPr>
        <p:txBody>
          <a:bodyPr wrap="none" rtlCol="0">
            <a:spAutoFit/>
          </a:bodyPr>
          <a:lstStyle/>
          <a:p>
            <a:pPr algn="r"/>
            <a:r>
              <a:rPr lang="en-US" sz="2400" b="1" dirty="0" smtClean="0">
                <a:solidFill>
                  <a:prstClr val="white"/>
                </a:solidFill>
              </a:rPr>
              <a:t>CQRS (more details)</a:t>
            </a:r>
            <a:endParaRPr lang="en-US" sz="2400" b="1" dirty="0">
              <a:solidFill>
                <a:prstClr val="white"/>
              </a:solidFill>
            </a:endParaRPr>
          </a:p>
        </p:txBody>
      </p:sp>
      <p:sp>
        <p:nvSpPr>
          <p:cNvPr id="15" name="Rectangle 14"/>
          <p:cNvSpPr/>
          <p:nvPr/>
        </p:nvSpPr>
        <p:spPr>
          <a:xfrm>
            <a:off x="1753859" y="3361444"/>
            <a:ext cx="952498"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DTO</a:t>
            </a:r>
            <a:endParaRPr lang="en-US" dirty="0">
              <a:solidFill>
                <a:prstClr val="white"/>
              </a:solidFill>
            </a:endParaRPr>
          </a:p>
        </p:txBody>
      </p:sp>
      <p:sp>
        <p:nvSpPr>
          <p:cNvPr id="21" name="Rectangle 20"/>
          <p:cNvSpPr/>
          <p:nvPr/>
        </p:nvSpPr>
        <p:spPr>
          <a:xfrm>
            <a:off x="2571302" y="5171301"/>
            <a:ext cx="1243012" cy="677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prstClr val="white"/>
                </a:solidFill>
              </a:rPr>
              <a:t>Readonly</a:t>
            </a:r>
            <a:endParaRPr lang="en-US" dirty="0">
              <a:solidFill>
                <a:prstClr val="white"/>
              </a:solidFill>
            </a:endParaRPr>
          </a:p>
        </p:txBody>
      </p:sp>
      <p:sp>
        <p:nvSpPr>
          <p:cNvPr id="22" name="Rectangle 21"/>
          <p:cNvSpPr/>
          <p:nvPr/>
        </p:nvSpPr>
        <p:spPr>
          <a:xfrm>
            <a:off x="3954807" y="5396983"/>
            <a:ext cx="814388" cy="451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Tasks</a:t>
            </a:r>
            <a:endParaRPr lang="en-US" dirty="0">
              <a:solidFill>
                <a:prstClr val="white"/>
              </a:solidFill>
            </a:endParaRPr>
          </a:p>
        </p:txBody>
      </p:sp>
      <p:sp>
        <p:nvSpPr>
          <p:cNvPr id="23" name="Rectangle 22"/>
          <p:cNvSpPr/>
          <p:nvPr/>
        </p:nvSpPr>
        <p:spPr>
          <a:xfrm>
            <a:off x="4933504" y="5171299"/>
            <a:ext cx="1371599" cy="67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Command Builders</a:t>
            </a:r>
            <a:endParaRPr lang="en-US" dirty="0">
              <a:solidFill>
                <a:prstClr val="white"/>
              </a:solidFill>
            </a:endParaRPr>
          </a:p>
        </p:txBody>
      </p:sp>
      <p:sp>
        <p:nvSpPr>
          <p:cNvPr id="27" name="Rectangle 26"/>
          <p:cNvSpPr/>
          <p:nvPr/>
        </p:nvSpPr>
        <p:spPr>
          <a:xfrm>
            <a:off x="6074570" y="3656761"/>
            <a:ext cx="2257425"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Queue</a:t>
            </a:r>
            <a:endParaRPr lang="en-US" dirty="0">
              <a:solidFill>
                <a:prstClr val="white"/>
              </a:solidFill>
            </a:endParaRPr>
          </a:p>
        </p:txBody>
      </p:sp>
      <p:sp>
        <p:nvSpPr>
          <p:cNvPr id="28" name="Rectangle 27"/>
          <p:cNvSpPr/>
          <p:nvPr/>
        </p:nvSpPr>
        <p:spPr>
          <a:xfrm>
            <a:off x="6074570" y="3202320"/>
            <a:ext cx="2257425"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Command Handler</a:t>
            </a:r>
            <a:endParaRPr lang="en-US" dirty="0">
              <a:solidFill>
                <a:prstClr val="white"/>
              </a:solidFill>
            </a:endParaRPr>
          </a:p>
        </p:txBody>
      </p:sp>
      <p:sp>
        <p:nvSpPr>
          <p:cNvPr id="29" name="Rectangle 28"/>
          <p:cNvSpPr/>
          <p:nvPr/>
        </p:nvSpPr>
        <p:spPr>
          <a:xfrm>
            <a:off x="6045993" y="2743599"/>
            <a:ext cx="2286000"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Aggregate</a:t>
            </a:r>
            <a:endParaRPr lang="en-US" dirty="0">
              <a:solidFill>
                <a:prstClr val="white"/>
              </a:solidFill>
            </a:endParaRPr>
          </a:p>
        </p:txBody>
      </p:sp>
      <p:sp>
        <p:nvSpPr>
          <p:cNvPr id="30" name="Rectangle 29"/>
          <p:cNvSpPr/>
          <p:nvPr/>
        </p:nvSpPr>
        <p:spPr>
          <a:xfrm>
            <a:off x="6045993" y="2284876"/>
            <a:ext cx="2286000"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Event</a:t>
            </a:r>
            <a:endParaRPr lang="en-US" dirty="0">
              <a:solidFill>
                <a:prstClr val="white"/>
              </a:solidFill>
            </a:endParaRPr>
          </a:p>
        </p:txBody>
      </p:sp>
      <p:sp>
        <p:nvSpPr>
          <p:cNvPr id="31" name="Rectangle 30"/>
          <p:cNvSpPr/>
          <p:nvPr/>
        </p:nvSpPr>
        <p:spPr>
          <a:xfrm>
            <a:off x="6045993" y="4115483"/>
            <a:ext cx="2286000"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Command</a:t>
            </a:r>
            <a:endParaRPr lang="en-US" dirty="0">
              <a:solidFill>
                <a:prstClr val="white"/>
              </a:solidFill>
            </a:endParaRPr>
          </a:p>
        </p:txBody>
      </p:sp>
      <p:sp>
        <p:nvSpPr>
          <p:cNvPr id="32" name="Flowchart: Magnetic Disk 31"/>
          <p:cNvSpPr/>
          <p:nvPr/>
        </p:nvSpPr>
        <p:spPr>
          <a:xfrm>
            <a:off x="6379369" y="781301"/>
            <a:ext cx="1371600" cy="8206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Event store</a:t>
            </a:r>
            <a:endParaRPr lang="en-US" dirty="0">
              <a:solidFill>
                <a:prstClr val="white"/>
              </a:solidFill>
            </a:endParaRPr>
          </a:p>
        </p:txBody>
      </p:sp>
      <p:cxnSp>
        <p:nvCxnSpPr>
          <p:cNvPr id="34" name="Straight Arrow Connector 33"/>
          <p:cNvCxnSpPr/>
          <p:nvPr/>
        </p:nvCxnSpPr>
        <p:spPr>
          <a:xfrm flipH="1" flipV="1">
            <a:off x="7077488" y="1646784"/>
            <a:ext cx="19054" cy="607241"/>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cxnSp>
        <p:nvCxnSpPr>
          <p:cNvPr id="40" name="Straight Arrow Connector 39"/>
          <p:cNvCxnSpPr/>
          <p:nvPr/>
        </p:nvCxnSpPr>
        <p:spPr>
          <a:xfrm flipH="1" flipV="1">
            <a:off x="2687956" y="1261130"/>
            <a:ext cx="1689607" cy="1322671"/>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cxnSp>
        <p:nvCxnSpPr>
          <p:cNvPr id="43" name="Straight Arrow Connector 42"/>
          <p:cNvCxnSpPr>
            <a:stCxn id="26" idx="2"/>
            <a:endCxn id="54" idx="0"/>
          </p:cNvCxnSpPr>
          <p:nvPr/>
        </p:nvCxnSpPr>
        <p:spPr>
          <a:xfrm flipH="1">
            <a:off x="4510900" y="1370317"/>
            <a:ext cx="253202" cy="998901"/>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sp>
        <p:nvSpPr>
          <p:cNvPr id="54" name="Rectangle 53"/>
          <p:cNvSpPr/>
          <p:nvPr/>
        </p:nvSpPr>
        <p:spPr>
          <a:xfrm>
            <a:off x="3684606" y="2369219"/>
            <a:ext cx="1652588"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prstClr val="white"/>
                </a:solidFill>
              </a:rPr>
              <a:t>EventHandler</a:t>
            </a:r>
            <a:endParaRPr lang="en-US" dirty="0">
              <a:solidFill>
                <a:prstClr val="white"/>
              </a:solidFill>
            </a:endParaRPr>
          </a:p>
        </p:txBody>
      </p:sp>
      <p:sp>
        <p:nvSpPr>
          <p:cNvPr id="39" name="Rectangle 38"/>
          <p:cNvSpPr/>
          <p:nvPr/>
        </p:nvSpPr>
        <p:spPr>
          <a:xfrm>
            <a:off x="3765878" y="2481123"/>
            <a:ext cx="1652588"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prstClr val="white"/>
                </a:solidFill>
              </a:rPr>
              <a:t>EventHandler</a:t>
            </a:r>
            <a:endParaRPr lang="en-US" dirty="0">
              <a:solidFill>
                <a:prstClr val="white"/>
              </a:solidFill>
            </a:endParaRPr>
          </a:p>
        </p:txBody>
      </p:sp>
      <p:sp>
        <p:nvSpPr>
          <p:cNvPr id="26" name="Rectangle 25"/>
          <p:cNvSpPr/>
          <p:nvPr/>
        </p:nvSpPr>
        <p:spPr>
          <a:xfrm>
            <a:off x="3972337" y="1050277"/>
            <a:ext cx="1583530"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Queue</a:t>
            </a:r>
            <a:endParaRPr lang="en-US" dirty="0">
              <a:solidFill>
                <a:prstClr val="white"/>
              </a:solidFill>
            </a:endParaRPr>
          </a:p>
        </p:txBody>
      </p:sp>
      <p:sp>
        <p:nvSpPr>
          <p:cNvPr id="33" name="Rectangle 32"/>
          <p:cNvSpPr/>
          <p:nvPr/>
        </p:nvSpPr>
        <p:spPr>
          <a:xfrm>
            <a:off x="3865889" y="2591037"/>
            <a:ext cx="1652588"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prstClr val="white"/>
                </a:solidFill>
              </a:rPr>
              <a:t>EventHandler</a:t>
            </a:r>
            <a:endParaRPr lang="en-US" dirty="0">
              <a:solidFill>
                <a:prstClr val="white"/>
              </a:solidFill>
            </a:endParaRPr>
          </a:p>
        </p:txBody>
      </p:sp>
      <p:sp>
        <p:nvSpPr>
          <p:cNvPr id="50" name="Flowchart: Magnetic Disk 49"/>
          <p:cNvSpPr/>
          <p:nvPr/>
        </p:nvSpPr>
        <p:spPr>
          <a:xfrm>
            <a:off x="1716263" y="239699"/>
            <a:ext cx="1371600" cy="101666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Analytics store</a:t>
            </a:r>
            <a:endParaRPr lang="en-US" dirty="0">
              <a:solidFill>
                <a:prstClr val="white"/>
              </a:solidFill>
            </a:endParaRPr>
          </a:p>
        </p:txBody>
      </p:sp>
      <p:sp>
        <p:nvSpPr>
          <p:cNvPr id="61" name="Flowchart: Magnetic Disk 60"/>
          <p:cNvSpPr/>
          <p:nvPr/>
        </p:nvSpPr>
        <p:spPr>
          <a:xfrm>
            <a:off x="388196" y="4165946"/>
            <a:ext cx="1371600" cy="8206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Legacy store</a:t>
            </a:r>
            <a:endParaRPr lang="en-US" dirty="0">
              <a:solidFill>
                <a:prstClr val="white"/>
              </a:solidFill>
            </a:endParaRPr>
          </a:p>
        </p:txBody>
      </p:sp>
    </p:spTree>
    <p:extLst>
      <p:ext uri="{BB962C8B-B14F-4D97-AF65-F5344CB8AC3E}">
        <p14:creationId xmlns:p14="http://schemas.microsoft.com/office/powerpoint/2010/main" val="35350808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098" name="Picture 2" descr="File:MediaWiki database schema 1-19 (r10279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522" y="1295400"/>
            <a:ext cx="5922956" cy="475739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152400" y="6096000"/>
            <a:ext cx="8839200" cy="685800"/>
          </a:xfrm>
        </p:spPr>
        <p:txBody>
          <a:bodyPr>
            <a:noAutofit/>
          </a:bodyPr>
          <a:lstStyle/>
          <a:p>
            <a:pPr algn="l"/>
            <a:r>
              <a:rPr lang="en-US" sz="3200" dirty="0">
                <a:solidFill>
                  <a:schemeClr val="bg1">
                    <a:lumMod val="65000"/>
                  </a:schemeClr>
                </a:solidFill>
              </a:rPr>
              <a:t>&gt; Why CQRS?</a:t>
            </a:r>
            <a:endParaRPr lang="en-US" sz="3200" dirty="0">
              <a:solidFill>
                <a:schemeClr val="bg1"/>
              </a:solidFill>
            </a:endParaRPr>
          </a:p>
        </p:txBody>
      </p:sp>
      <p:sp>
        <p:nvSpPr>
          <p:cNvPr id="2" name="Rectangle 1"/>
          <p:cNvSpPr/>
          <p:nvPr/>
        </p:nvSpPr>
        <p:spPr>
          <a:xfrm>
            <a:off x="762000" y="304801"/>
            <a:ext cx="7620000" cy="830997"/>
          </a:xfrm>
          <a:prstGeom prst="rect">
            <a:avLst/>
          </a:prstGeom>
        </p:spPr>
        <p:txBody>
          <a:bodyPr wrap="square">
            <a:spAutoFit/>
          </a:bodyPr>
          <a:lstStyle/>
          <a:p>
            <a:pPr lvl="1" algn="ctr" fontAlgn="base"/>
            <a:r>
              <a:rPr lang="en-US" sz="4800" dirty="0" smtClean="0">
                <a:solidFill>
                  <a:prstClr val="white"/>
                </a:solidFill>
              </a:rPr>
              <a:t>keep your privates private</a:t>
            </a:r>
          </a:p>
        </p:txBody>
      </p:sp>
    </p:spTree>
    <p:extLst>
      <p:ext uri="{BB962C8B-B14F-4D97-AF65-F5344CB8AC3E}">
        <p14:creationId xmlns:p14="http://schemas.microsoft.com/office/powerpoint/2010/main" val="325876210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 name="Rectangle 35"/>
          <p:cNvSpPr/>
          <p:nvPr/>
        </p:nvSpPr>
        <p:spPr>
          <a:xfrm flipV="1">
            <a:off x="534053" y="541675"/>
            <a:ext cx="2065391" cy="358600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5" name="Rectangle 34"/>
          <p:cNvSpPr/>
          <p:nvPr/>
        </p:nvSpPr>
        <p:spPr>
          <a:xfrm>
            <a:off x="1820175" y="4797093"/>
            <a:ext cx="4570281" cy="130608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Rectangle 1"/>
          <p:cNvSpPr/>
          <p:nvPr/>
        </p:nvSpPr>
        <p:spPr>
          <a:xfrm>
            <a:off x="5376948" y="693216"/>
            <a:ext cx="3240968" cy="361197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1" name="Straight Arrow Connector 10"/>
          <p:cNvCxnSpPr>
            <a:stCxn id="38" idx="3"/>
          </p:cNvCxnSpPr>
          <p:nvPr/>
        </p:nvCxnSpPr>
        <p:spPr>
          <a:xfrm>
            <a:off x="1503569" y="2844258"/>
            <a:ext cx="60211" cy="413023"/>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cxnSp>
        <p:nvCxnSpPr>
          <p:cNvPr id="49" name="Straight Arrow Connector 48"/>
          <p:cNvCxnSpPr>
            <a:stCxn id="32" idx="2"/>
          </p:cNvCxnSpPr>
          <p:nvPr/>
        </p:nvCxnSpPr>
        <p:spPr>
          <a:xfrm flipH="1" flipV="1">
            <a:off x="4614867" y="1263195"/>
            <a:ext cx="1775589" cy="31423"/>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cxnSp>
        <p:nvCxnSpPr>
          <p:cNvPr id="37" name="Straight Arrow Connector 36"/>
          <p:cNvCxnSpPr/>
          <p:nvPr/>
        </p:nvCxnSpPr>
        <p:spPr>
          <a:xfrm>
            <a:off x="3962439" y="3212776"/>
            <a:ext cx="1817261" cy="604835"/>
          </a:xfrm>
          <a:prstGeom prst="straightConnector1">
            <a:avLst/>
          </a:prstGeom>
          <a:ln w="63500">
            <a:solidFill>
              <a:schemeClr val="accent6"/>
            </a:solidFill>
            <a:tailEnd type="arrow"/>
          </a:ln>
        </p:spPr>
        <p:style>
          <a:lnRef idx="3">
            <a:schemeClr val="accent6"/>
          </a:lnRef>
          <a:fillRef idx="0">
            <a:schemeClr val="accent6"/>
          </a:fillRef>
          <a:effectRef idx="2">
            <a:schemeClr val="accent6"/>
          </a:effectRef>
          <a:fontRef idx="minor">
            <a:schemeClr val="tx1"/>
          </a:fontRef>
        </p:style>
      </p:cxnSp>
      <p:cxnSp>
        <p:nvCxnSpPr>
          <p:cNvPr id="13" name="Straight Arrow Connector 12"/>
          <p:cNvCxnSpPr/>
          <p:nvPr/>
        </p:nvCxnSpPr>
        <p:spPr>
          <a:xfrm flipV="1">
            <a:off x="5955718" y="4071799"/>
            <a:ext cx="577804" cy="1043444"/>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a:off x="1555141" y="3697920"/>
            <a:ext cx="682533" cy="1192320"/>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cxnSp>
        <p:nvCxnSpPr>
          <p:cNvPr id="41" name="Straight Arrow Connector 40"/>
          <p:cNvCxnSpPr/>
          <p:nvPr/>
        </p:nvCxnSpPr>
        <p:spPr>
          <a:xfrm flipH="1">
            <a:off x="3015278" y="3191496"/>
            <a:ext cx="856046" cy="1732739"/>
          </a:xfrm>
          <a:prstGeom prst="straightConnector1">
            <a:avLst/>
          </a:prstGeom>
          <a:ln w="63500">
            <a:solidFill>
              <a:schemeClr val="accent6"/>
            </a:solidFill>
            <a:tailEnd type="arrow"/>
          </a:ln>
        </p:spPr>
        <p:style>
          <a:lnRef idx="3">
            <a:schemeClr val="accent6"/>
          </a:lnRef>
          <a:fillRef idx="0">
            <a:schemeClr val="accent6"/>
          </a:fillRef>
          <a:effectRef idx="2">
            <a:schemeClr val="accent6"/>
          </a:effectRef>
          <a:fontRef idx="minor">
            <a:schemeClr val="tx1"/>
          </a:fontRef>
        </p:style>
      </p:cxnSp>
      <p:sp>
        <p:nvSpPr>
          <p:cNvPr id="5" name="Title 4"/>
          <p:cNvSpPr>
            <a:spLocks noGrp="1"/>
          </p:cNvSpPr>
          <p:nvPr>
            <p:ph type="title"/>
          </p:nvPr>
        </p:nvSpPr>
        <p:spPr>
          <a:xfrm>
            <a:off x="152400" y="6096000"/>
            <a:ext cx="8839200" cy="685800"/>
          </a:xfrm>
        </p:spPr>
        <p:txBody>
          <a:bodyPr>
            <a:noAutofit/>
          </a:bodyPr>
          <a:lstStyle/>
          <a:p>
            <a:pPr algn="l"/>
            <a:r>
              <a:rPr lang="en-US" sz="3200" dirty="0" smtClean="0">
                <a:solidFill>
                  <a:schemeClr val="bg1">
                    <a:lumMod val="65000"/>
                  </a:schemeClr>
                </a:solidFill>
              </a:rPr>
              <a:t>&gt; Why CQRS?</a:t>
            </a:r>
            <a:endParaRPr lang="en-US" sz="3200" dirty="0">
              <a:solidFill>
                <a:schemeClr val="bg1">
                  <a:lumMod val="65000"/>
                </a:schemeClr>
              </a:solidFill>
            </a:endParaRPr>
          </a:p>
        </p:txBody>
      </p:sp>
      <p:sp>
        <p:nvSpPr>
          <p:cNvPr id="3" name="Rectangle 2"/>
          <p:cNvSpPr/>
          <p:nvPr/>
        </p:nvSpPr>
        <p:spPr>
          <a:xfrm>
            <a:off x="2162173" y="4988093"/>
            <a:ext cx="3886202" cy="902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white"/>
                </a:solidFill>
              </a:rPr>
              <a:t>Client</a:t>
            </a:r>
            <a:endParaRPr lang="en-US" dirty="0">
              <a:solidFill>
                <a:prstClr val="white"/>
              </a:solidFill>
            </a:endParaRPr>
          </a:p>
        </p:txBody>
      </p:sp>
      <p:sp>
        <p:nvSpPr>
          <p:cNvPr id="14" name="TextBox 13"/>
          <p:cNvSpPr txBox="1"/>
          <p:nvPr/>
        </p:nvSpPr>
        <p:spPr>
          <a:xfrm>
            <a:off x="6881300" y="108903"/>
            <a:ext cx="1766980" cy="461665"/>
          </a:xfrm>
          <a:prstGeom prst="rect">
            <a:avLst/>
          </a:prstGeom>
          <a:noFill/>
        </p:spPr>
        <p:txBody>
          <a:bodyPr wrap="none" rtlCol="0">
            <a:spAutoFit/>
          </a:bodyPr>
          <a:lstStyle/>
          <a:p>
            <a:r>
              <a:rPr lang="en-US" sz="2400" b="1" dirty="0" smtClean="0">
                <a:solidFill>
                  <a:prstClr val="white"/>
                </a:solidFill>
              </a:rPr>
              <a:t>CQRS (roles)</a:t>
            </a:r>
            <a:endParaRPr lang="en-US" sz="2400" b="1" dirty="0">
              <a:solidFill>
                <a:prstClr val="white"/>
              </a:solidFill>
            </a:endParaRPr>
          </a:p>
        </p:txBody>
      </p:sp>
      <p:sp>
        <p:nvSpPr>
          <p:cNvPr id="15" name="Rectangle 14"/>
          <p:cNvSpPr/>
          <p:nvPr/>
        </p:nvSpPr>
        <p:spPr>
          <a:xfrm>
            <a:off x="1052768" y="3288279"/>
            <a:ext cx="952498"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DTO</a:t>
            </a:r>
            <a:endParaRPr lang="en-US" dirty="0">
              <a:solidFill>
                <a:prstClr val="white"/>
              </a:solidFill>
            </a:endParaRPr>
          </a:p>
        </p:txBody>
      </p:sp>
      <p:sp>
        <p:nvSpPr>
          <p:cNvPr id="21" name="Rectangle 20"/>
          <p:cNvSpPr/>
          <p:nvPr/>
        </p:nvSpPr>
        <p:spPr>
          <a:xfrm>
            <a:off x="2238375" y="5130193"/>
            <a:ext cx="1243012" cy="677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prstClr val="white"/>
                </a:solidFill>
              </a:rPr>
              <a:t>Readonly</a:t>
            </a:r>
            <a:endParaRPr lang="en-US" dirty="0">
              <a:solidFill>
                <a:prstClr val="white"/>
              </a:solidFill>
            </a:endParaRPr>
          </a:p>
        </p:txBody>
      </p:sp>
      <p:sp>
        <p:nvSpPr>
          <p:cNvPr id="22" name="Rectangle 21"/>
          <p:cNvSpPr/>
          <p:nvPr/>
        </p:nvSpPr>
        <p:spPr>
          <a:xfrm>
            <a:off x="3621880" y="5355877"/>
            <a:ext cx="814388" cy="4513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Tasks</a:t>
            </a:r>
            <a:endParaRPr lang="en-US" dirty="0">
              <a:solidFill>
                <a:prstClr val="white"/>
              </a:solidFill>
            </a:endParaRPr>
          </a:p>
        </p:txBody>
      </p:sp>
      <p:sp>
        <p:nvSpPr>
          <p:cNvPr id="23" name="Rectangle 22"/>
          <p:cNvSpPr/>
          <p:nvPr/>
        </p:nvSpPr>
        <p:spPr>
          <a:xfrm>
            <a:off x="4600577" y="5130192"/>
            <a:ext cx="1371599" cy="67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Command Builders</a:t>
            </a:r>
            <a:endParaRPr lang="en-US" dirty="0">
              <a:solidFill>
                <a:prstClr val="white"/>
              </a:solidFill>
            </a:endParaRPr>
          </a:p>
        </p:txBody>
      </p:sp>
      <p:sp>
        <p:nvSpPr>
          <p:cNvPr id="27" name="Rectangle 26"/>
          <p:cNvSpPr/>
          <p:nvPr/>
        </p:nvSpPr>
        <p:spPr>
          <a:xfrm>
            <a:off x="5922725" y="3352372"/>
            <a:ext cx="2286000"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Queue</a:t>
            </a:r>
            <a:endParaRPr lang="en-US" dirty="0">
              <a:solidFill>
                <a:prstClr val="white"/>
              </a:solidFill>
            </a:endParaRPr>
          </a:p>
        </p:txBody>
      </p:sp>
      <p:sp>
        <p:nvSpPr>
          <p:cNvPr id="28" name="Rectangle 27"/>
          <p:cNvSpPr/>
          <p:nvPr/>
        </p:nvSpPr>
        <p:spPr>
          <a:xfrm>
            <a:off x="5922725" y="2994976"/>
            <a:ext cx="2290640"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Command Handler</a:t>
            </a:r>
            <a:endParaRPr lang="en-US" dirty="0">
              <a:solidFill>
                <a:prstClr val="white"/>
              </a:solidFill>
            </a:endParaRPr>
          </a:p>
        </p:txBody>
      </p:sp>
      <p:sp>
        <p:nvSpPr>
          <p:cNvPr id="29" name="Rectangle 28"/>
          <p:cNvSpPr/>
          <p:nvPr/>
        </p:nvSpPr>
        <p:spPr>
          <a:xfrm>
            <a:off x="5922724" y="2637508"/>
            <a:ext cx="2286000"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Aggregate</a:t>
            </a:r>
            <a:endParaRPr lang="en-US" dirty="0">
              <a:solidFill>
                <a:prstClr val="white"/>
              </a:solidFill>
            </a:endParaRPr>
          </a:p>
        </p:txBody>
      </p:sp>
      <p:cxnSp>
        <p:nvCxnSpPr>
          <p:cNvPr id="34" name="Straight Arrow Connector 33"/>
          <p:cNvCxnSpPr/>
          <p:nvPr/>
        </p:nvCxnSpPr>
        <p:spPr>
          <a:xfrm flipH="1" flipV="1">
            <a:off x="7049962" y="1728000"/>
            <a:ext cx="8640" cy="691200"/>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a:xfrm>
            <a:off x="5935304" y="3719067"/>
            <a:ext cx="2286000"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Command</a:t>
            </a:r>
            <a:endParaRPr lang="en-US" dirty="0">
              <a:solidFill>
                <a:prstClr val="white"/>
              </a:solidFill>
            </a:endParaRPr>
          </a:p>
        </p:txBody>
      </p:sp>
      <p:cxnSp>
        <p:nvCxnSpPr>
          <p:cNvPr id="40" name="Straight Arrow Connector 39"/>
          <p:cNvCxnSpPr/>
          <p:nvPr/>
        </p:nvCxnSpPr>
        <p:spPr>
          <a:xfrm flipH="1">
            <a:off x="2220395" y="2278432"/>
            <a:ext cx="1627853" cy="140768"/>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cxnSp>
        <p:nvCxnSpPr>
          <p:cNvPr id="43" name="Straight Arrow Connector 42"/>
          <p:cNvCxnSpPr>
            <a:stCxn id="26" idx="2"/>
          </p:cNvCxnSpPr>
          <p:nvPr/>
        </p:nvCxnSpPr>
        <p:spPr>
          <a:xfrm flipH="1">
            <a:off x="3962439" y="1423774"/>
            <a:ext cx="1049" cy="603023"/>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sp>
        <p:nvSpPr>
          <p:cNvPr id="54" name="Rectangle 53"/>
          <p:cNvSpPr/>
          <p:nvPr/>
        </p:nvSpPr>
        <p:spPr>
          <a:xfrm>
            <a:off x="3110410" y="2110684"/>
            <a:ext cx="1652588"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prstClr val="white"/>
                </a:solidFill>
              </a:rPr>
              <a:t>EventHandler</a:t>
            </a:r>
            <a:endParaRPr lang="en-US" dirty="0">
              <a:solidFill>
                <a:prstClr val="white"/>
              </a:solidFill>
            </a:endParaRPr>
          </a:p>
        </p:txBody>
      </p:sp>
      <p:sp>
        <p:nvSpPr>
          <p:cNvPr id="39" name="Rectangle 38"/>
          <p:cNvSpPr/>
          <p:nvPr/>
        </p:nvSpPr>
        <p:spPr>
          <a:xfrm>
            <a:off x="3119303" y="2543431"/>
            <a:ext cx="1652588"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prstClr val="white"/>
                </a:solidFill>
              </a:rPr>
              <a:t>EventHandler</a:t>
            </a:r>
            <a:endParaRPr lang="en-US" dirty="0">
              <a:solidFill>
                <a:prstClr val="white"/>
              </a:solidFill>
            </a:endParaRPr>
          </a:p>
        </p:txBody>
      </p:sp>
      <p:sp>
        <p:nvSpPr>
          <p:cNvPr id="26" name="Rectangle 25"/>
          <p:cNvSpPr/>
          <p:nvPr/>
        </p:nvSpPr>
        <p:spPr>
          <a:xfrm>
            <a:off x="3361525" y="1103733"/>
            <a:ext cx="1203922"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Queue</a:t>
            </a:r>
            <a:endParaRPr lang="en-US" dirty="0">
              <a:solidFill>
                <a:prstClr val="white"/>
              </a:solidFill>
            </a:endParaRPr>
          </a:p>
        </p:txBody>
      </p:sp>
      <p:sp>
        <p:nvSpPr>
          <p:cNvPr id="38" name="Flowchart: Magnetic Disk 3"/>
          <p:cNvSpPr/>
          <p:nvPr/>
        </p:nvSpPr>
        <p:spPr>
          <a:xfrm>
            <a:off x="817767" y="2023584"/>
            <a:ext cx="1371600" cy="8206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Read store</a:t>
            </a:r>
            <a:endParaRPr lang="en-US" dirty="0">
              <a:solidFill>
                <a:prstClr val="white"/>
              </a:solidFill>
            </a:endParaRPr>
          </a:p>
        </p:txBody>
      </p:sp>
      <p:sp>
        <p:nvSpPr>
          <p:cNvPr id="33" name="Rectangle 32"/>
          <p:cNvSpPr/>
          <p:nvPr/>
        </p:nvSpPr>
        <p:spPr>
          <a:xfrm>
            <a:off x="3110410" y="2973909"/>
            <a:ext cx="1652588"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prstClr val="white"/>
                </a:solidFill>
              </a:rPr>
              <a:t>EventHandler</a:t>
            </a:r>
            <a:endParaRPr lang="en-US" dirty="0">
              <a:solidFill>
                <a:prstClr val="white"/>
              </a:solidFill>
            </a:endParaRPr>
          </a:p>
        </p:txBody>
      </p:sp>
      <p:sp>
        <p:nvSpPr>
          <p:cNvPr id="4" name="Flowchart: Magnetic Disk 3"/>
          <p:cNvSpPr/>
          <p:nvPr/>
        </p:nvSpPr>
        <p:spPr>
          <a:xfrm>
            <a:off x="820880" y="1439184"/>
            <a:ext cx="1371600" cy="8206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Legacy store</a:t>
            </a:r>
            <a:endParaRPr lang="en-US" dirty="0">
              <a:solidFill>
                <a:prstClr val="white"/>
              </a:solidFill>
            </a:endParaRPr>
          </a:p>
        </p:txBody>
      </p:sp>
      <p:sp>
        <p:nvSpPr>
          <p:cNvPr id="59" name="Flowchart: Magnetic Disk 58"/>
          <p:cNvSpPr/>
          <p:nvPr/>
        </p:nvSpPr>
        <p:spPr>
          <a:xfrm>
            <a:off x="821966" y="674769"/>
            <a:ext cx="1371600" cy="101666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Analytics store</a:t>
            </a:r>
            <a:endParaRPr lang="en-US" dirty="0">
              <a:solidFill>
                <a:prstClr val="white"/>
              </a:solidFill>
            </a:endParaRPr>
          </a:p>
        </p:txBody>
      </p:sp>
      <p:sp>
        <p:nvSpPr>
          <p:cNvPr id="32" name="Flowchart: Magnetic Disk 31"/>
          <p:cNvSpPr/>
          <p:nvPr/>
        </p:nvSpPr>
        <p:spPr>
          <a:xfrm>
            <a:off x="6390454" y="884280"/>
            <a:ext cx="1371600" cy="82067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Event store</a:t>
            </a:r>
            <a:endParaRPr lang="en-US" dirty="0">
              <a:solidFill>
                <a:prstClr val="white"/>
              </a:solidFill>
            </a:endParaRPr>
          </a:p>
        </p:txBody>
      </p:sp>
      <p:sp>
        <p:nvSpPr>
          <p:cNvPr id="30" name="Rectangle 29"/>
          <p:cNvSpPr/>
          <p:nvPr/>
        </p:nvSpPr>
        <p:spPr>
          <a:xfrm>
            <a:off x="5922724" y="2278432"/>
            <a:ext cx="2286000" cy="32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Event</a:t>
            </a:r>
            <a:endParaRPr lang="en-US" dirty="0">
              <a:solidFill>
                <a:prstClr val="white"/>
              </a:solidFill>
            </a:endParaRPr>
          </a:p>
        </p:txBody>
      </p:sp>
    </p:spTree>
    <p:extLst>
      <p:ext uri="{BB962C8B-B14F-4D97-AF65-F5344CB8AC3E}">
        <p14:creationId xmlns:p14="http://schemas.microsoft.com/office/powerpoint/2010/main" val="229936901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2400" y="6096000"/>
            <a:ext cx="8839200" cy="685800"/>
          </a:xfrm>
        </p:spPr>
        <p:txBody>
          <a:bodyPr>
            <a:noAutofit/>
          </a:bodyPr>
          <a:lstStyle/>
          <a:p>
            <a:pPr algn="l"/>
            <a:r>
              <a:rPr lang="en-US" sz="3200" dirty="0" smtClean="0">
                <a:solidFill>
                  <a:schemeClr val="bg1">
                    <a:lumMod val="65000"/>
                  </a:schemeClr>
                </a:solidFill>
              </a:rPr>
              <a:t>&gt; Why CQRS?</a:t>
            </a:r>
            <a:endParaRPr lang="en-US" sz="3200" dirty="0">
              <a:solidFill>
                <a:schemeClr val="bg1">
                  <a:lumMod val="65000"/>
                </a:schemeClr>
              </a:solidFill>
            </a:endParaRPr>
          </a:p>
        </p:txBody>
      </p:sp>
      <p:sp>
        <p:nvSpPr>
          <p:cNvPr id="2" name="Rectangle 1"/>
          <p:cNvSpPr/>
          <p:nvPr/>
        </p:nvSpPr>
        <p:spPr>
          <a:xfrm>
            <a:off x="228600" y="304801"/>
            <a:ext cx="8686800" cy="830997"/>
          </a:xfrm>
          <a:prstGeom prst="rect">
            <a:avLst/>
          </a:prstGeom>
        </p:spPr>
        <p:txBody>
          <a:bodyPr wrap="square">
            <a:spAutoFit/>
          </a:bodyPr>
          <a:lstStyle/>
          <a:p>
            <a:pPr lvl="1" algn="ctr" fontAlgn="base"/>
            <a:r>
              <a:rPr lang="en-US" sz="4800" dirty="0" smtClean="0">
                <a:solidFill>
                  <a:prstClr val="white"/>
                </a:solidFill>
              </a:rPr>
              <a:t>returns focus to the business</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19200"/>
            <a:ext cx="11023601"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450762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859" y="0"/>
            <a:ext cx="7192285" cy="7988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7574" y="175405"/>
            <a:ext cx="8991600" cy="1661993"/>
          </a:xfrm>
          <a:prstGeom prst="rect">
            <a:avLst/>
          </a:prstGeom>
          <a:effectLst>
            <a:outerShdw blurRad="50800" dist="38100" dir="2700000" algn="tl" rotWithShape="0">
              <a:prstClr val="black">
                <a:alpha val="40000"/>
              </a:prstClr>
            </a:outerShdw>
          </a:effectLst>
        </p:spPr>
        <p:txBody>
          <a:bodyPr wrap="square">
            <a:spAutoFit/>
          </a:bodyPr>
          <a:lstStyle/>
          <a:p>
            <a:pPr lvl="1" algn="ctr" fontAlgn="base"/>
            <a:r>
              <a:rPr lang="en-US" sz="4800" dirty="0">
                <a:solidFill>
                  <a:prstClr val="white"/>
                </a:solidFill>
              </a:rPr>
              <a:t>V</a:t>
            </a:r>
            <a:r>
              <a:rPr lang="en-US" sz="4800" dirty="0" smtClean="0">
                <a:solidFill>
                  <a:prstClr val="white"/>
                </a:solidFill>
              </a:rPr>
              <a:t>endor relationships</a:t>
            </a:r>
            <a:br>
              <a:rPr lang="en-US" sz="4800" dirty="0" smtClean="0">
                <a:solidFill>
                  <a:prstClr val="white"/>
                </a:solidFill>
              </a:rPr>
            </a:br>
            <a:r>
              <a:rPr lang="en-US" sz="4800" dirty="0">
                <a:solidFill>
                  <a:prstClr val="white"/>
                </a:solidFill>
              </a:rPr>
              <a:t>should be </a:t>
            </a:r>
            <a:r>
              <a:rPr lang="en-US" sz="5400" i="1" dirty="0" smtClean="0">
                <a:solidFill>
                  <a:prstClr val="white"/>
                </a:solidFill>
                <a:latin typeface="Bodoni MT" panose="02070603080606020203" pitchFamily="18" charset="0"/>
              </a:rPr>
              <a:t>consensual</a:t>
            </a:r>
            <a:endParaRPr lang="en-US" sz="5400" i="1" dirty="0">
              <a:solidFill>
                <a:prstClr val="white"/>
              </a:solidFill>
              <a:latin typeface="Bodoni MT" panose="02070603080606020203" pitchFamily="18" charset="0"/>
            </a:endParaRPr>
          </a:p>
        </p:txBody>
      </p:sp>
      <p:sp>
        <p:nvSpPr>
          <p:cNvPr id="5" name="Title 4"/>
          <p:cNvSpPr>
            <a:spLocks noGrp="1"/>
          </p:cNvSpPr>
          <p:nvPr>
            <p:ph type="title"/>
          </p:nvPr>
        </p:nvSpPr>
        <p:spPr>
          <a:xfrm>
            <a:off x="152400" y="6096000"/>
            <a:ext cx="8839200" cy="685800"/>
          </a:xfrm>
        </p:spPr>
        <p:txBody>
          <a:bodyPr>
            <a:noAutofit/>
          </a:bodyPr>
          <a:lstStyle/>
          <a:p>
            <a:pPr algn="l"/>
            <a:r>
              <a:rPr lang="en-US" sz="3200" dirty="0">
                <a:solidFill>
                  <a:schemeClr val="bg1">
                    <a:lumMod val="65000"/>
                  </a:schemeClr>
                </a:solidFill>
              </a:rPr>
              <a:t>&gt; Why CQRS?</a:t>
            </a:r>
            <a:endParaRPr lang="en-US" sz="3200" dirty="0">
              <a:solidFill>
                <a:schemeClr val="bg1"/>
              </a:solidFill>
            </a:endParaRPr>
          </a:p>
        </p:txBody>
      </p:sp>
    </p:spTree>
    <p:extLst>
      <p:ext uri="{BB962C8B-B14F-4D97-AF65-F5344CB8AC3E}">
        <p14:creationId xmlns:p14="http://schemas.microsoft.com/office/powerpoint/2010/main" val="5850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anim calcmode="lin" valueType="num">
                                      <p:cBhvr>
                                        <p:cTn id="7" dur="500" fill="hold"/>
                                        <p:tgtEl>
                                          <p:spTgt spid="3077"/>
                                        </p:tgtEl>
                                        <p:attrNameLst>
                                          <p:attrName>ppt_w</p:attrName>
                                        </p:attrNameLst>
                                      </p:cBhvr>
                                      <p:tavLst>
                                        <p:tav tm="0">
                                          <p:val>
                                            <p:fltVal val="0"/>
                                          </p:val>
                                        </p:tav>
                                        <p:tav tm="100000">
                                          <p:val>
                                            <p:strVal val="#ppt_w"/>
                                          </p:val>
                                        </p:tav>
                                      </p:tavLst>
                                    </p:anim>
                                    <p:anim calcmode="lin" valueType="num">
                                      <p:cBhvr>
                                        <p:cTn id="8" dur="500" fill="hold"/>
                                        <p:tgtEl>
                                          <p:spTgt spid="3077"/>
                                        </p:tgtEl>
                                        <p:attrNameLst>
                                          <p:attrName>ppt_h</p:attrName>
                                        </p:attrNameLst>
                                      </p:cBhvr>
                                      <p:tavLst>
                                        <p:tav tm="0">
                                          <p:val>
                                            <p:fltVal val="0"/>
                                          </p:val>
                                        </p:tav>
                                        <p:tav tm="100000">
                                          <p:val>
                                            <p:strVal val="#ppt_h"/>
                                          </p:val>
                                        </p:tav>
                                      </p:tavLst>
                                    </p:anim>
                                    <p:animEffect transition="in" filter="fade">
                                      <p:cBhvr>
                                        <p:cTn id="9"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3588398" y="1143000"/>
            <a:ext cx="1967205" cy="4708981"/>
          </a:xfrm>
          <a:prstGeom prst="rect">
            <a:avLst/>
          </a:prstGeom>
          <a:noFill/>
        </p:spPr>
        <p:txBody>
          <a:bodyPr wrap="none" rtlCol="0">
            <a:spAutoFit/>
          </a:bodyPr>
          <a:lstStyle/>
          <a:p>
            <a:r>
              <a:rPr lang="en-US" sz="30000" b="1" dirty="0" smtClean="0">
                <a:solidFill>
                  <a:prstClr val="black"/>
                </a:solidFill>
              </a:rPr>
              <a:t>?</a:t>
            </a:r>
            <a:endParaRPr lang="en-US" sz="30000" b="1" dirty="0">
              <a:solidFill>
                <a:prstClr val="black"/>
              </a:solidFill>
            </a:endParaRPr>
          </a:p>
        </p:txBody>
      </p:sp>
    </p:spTree>
    <p:extLst>
      <p:ext uri="{BB962C8B-B14F-4D97-AF65-F5344CB8AC3E}">
        <p14:creationId xmlns:p14="http://schemas.microsoft.com/office/powerpoint/2010/main" val="411228702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2400" y="6096000"/>
            <a:ext cx="8839200" cy="685800"/>
          </a:xfrm>
        </p:spPr>
        <p:txBody>
          <a:bodyPr>
            <a:noAutofit/>
          </a:bodyPr>
          <a:lstStyle/>
          <a:p>
            <a:pPr algn="l"/>
            <a:r>
              <a:rPr lang="en-US" sz="3200" dirty="0" smtClean="0">
                <a:solidFill>
                  <a:schemeClr val="bg1">
                    <a:lumMod val="65000"/>
                  </a:schemeClr>
                </a:solidFill>
              </a:rPr>
              <a:t>&gt; Why CQRS?</a:t>
            </a:r>
            <a:endParaRPr lang="en-US" sz="3200" dirty="0">
              <a:solidFill>
                <a:schemeClr val="bg1">
                  <a:lumMod val="65000"/>
                </a:schemeClr>
              </a:solidFill>
            </a:endParaRPr>
          </a:p>
        </p:txBody>
      </p:sp>
      <p:sp>
        <p:nvSpPr>
          <p:cNvPr id="2" name="Rectangle 1"/>
          <p:cNvSpPr/>
          <p:nvPr/>
        </p:nvSpPr>
        <p:spPr>
          <a:xfrm>
            <a:off x="3614470" y="4351023"/>
            <a:ext cx="4075981" cy="646331"/>
          </a:xfrm>
          <a:prstGeom prst="rect">
            <a:avLst/>
          </a:prstGeom>
        </p:spPr>
        <p:txBody>
          <a:bodyPr wrap="square">
            <a:spAutoFit/>
          </a:bodyPr>
          <a:lstStyle/>
          <a:p>
            <a:pPr lvl="1" algn="r" fontAlgn="base"/>
            <a:r>
              <a:rPr lang="en-US" sz="3600" dirty="0" smtClean="0">
                <a:solidFill>
                  <a:prstClr val="white"/>
                </a:solidFill>
              </a:rPr>
              <a:t>scaling out</a:t>
            </a:r>
          </a:p>
        </p:txBody>
      </p:sp>
      <p:sp>
        <p:nvSpPr>
          <p:cNvPr id="3" name="Rectangle 2"/>
          <p:cNvSpPr/>
          <p:nvPr/>
        </p:nvSpPr>
        <p:spPr>
          <a:xfrm>
            <a:off x="1368724" y="914400"/>
            <a:ext cx="629010"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FF00"/>
                </a:solidFill>
                <a:latin typeface="Courier New" panose="02070309020205020404" pitchFamily="49" charset="0"/>
                <a:cs typeface="Courier New" panose="02070309020205020404" pitchFamily="49" charset="0"/>
              </a:rPr>
              <a:t>$</a:t>
            </a:r>
          </a:p>
          <a:p>
            <a:pPr algn="ctr"/>
            <a:r>
              <a:rPr lang="en-US" sz="2000" b="1" dirty="0" smtClean="0">
                <a:solidFill>
                  <a:prstClr val="white"/>
                </a:solidFill>
                <a:latin typeface="Courier New" panose="02070309020205020404" pitchFamily="49" charset="0"/>
                <a:cs typeface="Courier New" panose="02070309020205020404" pitchFamily="49" charset="0"/>
              </a:rPr>
              <a:t>$</a:t>
            </a:r>
          </a:p>
          <a:p>
            <a:pPr algn="ctr"/>
            <a:r>
              <a:rPr lang="en-US" sz="2000" b="1" dirty="0">
                <a:solidFill>
                  <a:srgbClr val="FFFF00"/>
                </a:solidFill>
                <a:latin typeface="Courier New" panose="02070309020205020404" pitchFamily="49" charset="0"/>
                <a:cs typeface="Courier New" panose="02070309020205020404" pitchFamily="49" charset="0"/>
              </a:rPr>
              <a:t>$</a:t>
            </a:r>
          </a:p>
          <a:p>
            <a:pPr algn="ctr"/>
            <a:r>
              <a:rPr lang="en-US" sz="2000" b="1" dirty="0" smtClean="0">
                <a:solidFill>
                  <a:prstClr val="white"/>
                </a:solidFill>
                <a:latin typeface="Courier New" panose="02070309020205020404" pitchFamily="49" charset="0"/>
                <a:cs typeface="Courier New" panose="02070309020205020404" pitchFamily="49" charset="0"/>
              </a:rPr>
              <a:t>$</a:t>
            </a:r>
          </a:p>
          <a:p>
            <a:pPr algn="ctr"/>
            <a:r>
              <a:rPr lang="en-US" sz="2000" b="1" dirty="0">
                <a:solidFill>
                  <a:srgbClr val="FFFF00"/>
                </a:solidFill>
                <a:latin typeface="Courier New" panose="02070309020205020404" pitchFamily="49" charset="0"/>
                <a:cs typeface="Courier New" panose="02070309020205020404" pitchFamily="49" charset="0"/>
              </a:rPr>
              <a:t>$</a:t>
            </a:r>
          </a:p>
          <a:p>
            <a:pPr algn="ctr"/>
            <a:r>
              <a:rPr lang="en-US" sz="2000" b="1" dirty="0" smtClean="0">
                <a:solidFill>
                  <a:prstClr val="white"/>
                </a:solidFill>
                <a:latin typeface="Courier New" panose="02070309020205020404" pitchFamily="49" charset="0"/>
                <a:cs typeface="Courier New" panose="02070309020205020404" pitchFamily="49" charset="0"/>
              </a:rPr>
              <a:t>$</a:t>
            </a:r>
          </a:p>
          <a:p>
            <a:pPr algn="ctr"/>
            <a:r>
              <a:rPr lang="en-US" sz="2000" b="1" dirty="0">
                <a:solidFill>
                  <a:srgbClr val="FFFF00"/>
                </a:solidFill>
                <a:latin typeface="Courier New" panose="02070309020205020404" pitchFamily="49" charset="0"/>
                <a:cs typeface="Courier New" panose="02070309020205020404" pitchFamily="49" charset="0"/>
              </a:rPr>
              <a:t>$</a:t>
            </a:r>
          </a:p>
          <a:p>
            <a:pPr algn="ctr"/>
            <a:r>
              <a:rPr lang="en-US" sz="2000" b="1" dirty="0" smtClean="0">
                <a:solidFill>
                  <a:prstClr val="white"/>
                </a:solidFill>
                <a:latin typeface="Courier New" panose="02070309020205020404" pitchFamily="49" charset="0"/>
                <a:cs typeface="Courier New" panose="02070309020205020404" pitchFamily="49" charset="0"/>
              </a:rPr>
              <a:t>$</a:t>
            </a:r>
          </a:p>
          <a:p>
            <a:pPr algn="ctr"/>
            <a:r>
              <a:rPr lang="en-US" sz="2000" b="1" dirty="0">
                <a:solidFill>
                  <a:srgbClr val="FFFF00"/>
                </a:solidFill>
                <a:latin typeface="Courier New" panose="02070309020205020404" pitchFamily="49" charset="0"/>
                <a:cs typeface="Courier New" panose="02070309020205020404" pitchFamily="49" charset="0"/>
              </a:rPr>
              <a:t>$</a:t>
            </a:r>
          </a:p>
          <a:p>
            <a:pPr algn="ctr"/>
            <a:r>
              <a:rPr lang="en-US" sz="2000" b="1" dirty="0" smtClean="0">
                <a:solidFill>
                  <a:prstClr val="white"/>
                </a:solidFill>
                <a:latin typeface="Courier New" panose="02070309020205020404" pitchFamily="49" charset="0"/>
                <a:cs typeface="Courier New" panose="02070309020205020404" pitchFamily="49" charset="0"/>
              </a:rPr>
              <a:t>$</a:t>
            </a:r>
          </a:p>
          <a:p>
            <a:pPr algn="ctr"/>
            <a:r>
              <a:rPr lang="en-US" sz="2000" b="1" dirty="0">
                <a:solidFill>
                  <a:srgbClr val="FFFF00"/>
                </a:solidFill>
                <a:latin typeface="Courier New" panose="02070309020205020404" pitchFamily="49" charset="0"/>
                <a:cs typeface="Courier New" panose="02070309020205020404" pitchFamily="49" charset="0"/>
              </a:rPr>
              <a:t>$</a:t>
            </a:r>
          </a:p>
          <a:p>
            <a:pPr algn="ctr"/>
            <a:r>
              <a:rPr lang="en-US" sz="2000" b="1" dirty="0" smtClean="0">
                <a:solidFill>
                  <a:prstClr val="white"/>
                </a:solidFill>
                <a:latin typeface="Courier New" panose="02070309020205020404" pitchFamily="49" charset="0"/>
                <a:cs typeface="Courier New" panose="02070309020205020404" pitchFamily="49" charset="0"/>
              </a:rPr>
              <a:t>$</a:t>
            </a:r>
          </a:p>
          <a:p>
            <a:pPr algn="ctr"/>
            <a:r>
              <a:rPr lang="en-US" sz="2000" b="1" dirty="0">
                <a:solidFill>
                  <a:srgbClr val="FFFF00"/>
                </a:solidFill>
                <a:latin typeface="Courier New" panose="02070309020205020404" pitchFamily="49" charset="0"/>
                <a:cs typeface="Courier New" panose="02070309020205020404" pitchFamily="49" charset="0"/>
              </a:rPr>
              <a:t>$</a:t>
            </a:r>
          </a:p>
          <a:p>
            <a:pPr algn="ctr"/>
            <a:r>
              <a:rPr lang="en-US" sz="2000" b="1" dirty="0" smtClean="0">
                <a:solidFill>
                  <a:prstClr val="white"/>
                </a:solidFill>
                <a:latin typeface="Courier New" panose="02070309020205020404" pitchFamily="49" charset="0"/>
                <a:cs typeface="Courier New" panose="02070309020205020404" pitchFamily="49" charset="0"/>
              </a:rPr>
              <a:t>$</a:t>
            </a:r>
          </a:p>
        </p:txBody>
      </p:sp>
      <p:sp>
        <p:nvSpPr>
          <p:cNvPr id="6" name="Rectangle 5"/>
          <p:cNvSpPr/>
          <p:nvPr/>
        </p:nvSpPr>
        <p:spPr>
          <a:xfrm>
            <a:off x="50996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endParaRPr lang="en-US">
              <a:solidFill>
                <a:prstClr val="white"/>
              </a:solidFill>
            </a:endParaRPr>
          </a:p>
        </p:txBody>
      </p:sp>
      <p:sp>
        <p:nvSpPr>
          <p:cNvPr id="7" name="Rectangle 6"/>
          <p:cNvSpPr/>
          <p:nvPr/>
        </p:nvSpPr>
        <p:spPr>
          <a:xfrm>
            <a:off x="5623525"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endParaRPr lang="en-US">
              <a:solidFill>
                <a:prstClr val="white"/>
              </a:solidFill>
            </a:endParaRPr>
          </a:p>
        </p:txBody>
      </p:sp>
      <p:sp>
        <p:nvSpPr>
          <p:cNvPr id="8" name="Rectangle 7"/>
          <p:cNvSpPr/>
          <p:nvPr/>
        </p:nvSpPr>
        <p:spPr>
          <a:xfrm>
            <a:off x="61664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endParaRPr lang="en-US">
              <a:solidFill>
                <a:prstClr val="white"/>
              </a:solidFill>
            </a:endParaRPr>
          </a:p>
        </p:txBody>
      </p:sp>
      <p:sp>
        <p:nvSpPr>
          <p:cNvPr id="9" name="Rectangle 8"/>
          <p:cNvSpPr/>
          <p:nvPr/>
        </p:nvSpPr>
        <p:spPr>
          <a:xfrm>
            <a:off x="66998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endParaRPr lang="en-US">
              <a:solidFill>
                <a:prstClr val="white"/>
              </a:solidFill>
            </a:endParaRPr>
          </a:p>
        </p:txBody>
      </p:sp>
      <p:sp>
        <p:nvSpPr>
          <p:cNvPr id="10" name="Rectangle 9"/>
          <p:cNvSpPr/>
          <p:nvPr/>
        </p:nvSpPr>
        <p:spPr>
          <a:xfrm>
            <a:off x="72332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endParaRPr lang="en-US">
              <a:solidFill>
                <a:prstClr val="white"/>
              </a:solidFill>
            </a:endParaRPr>
          </a:p>
        </p:txBody>
      </p:sp>
      <p:sp>
        <p:nvSpPr>
          <p:cNvPr id="11" name="Rectangle 10"/>
          <p:cNvSpPr/>
          <p:nvPr/>
        </p:nvSpPr>
        <p:spPr>
          <a:xfrm>
            <a:off x="24326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US" dirty="0">
              <a:solidFill>
                <a:prstClr val="white"/>
              </a:solidFill>
            </a:endParaRPr>
          </a:p>
        </p:txBody>
      </p:sp>
      <p:sp>
        <p:nvSpPr>
          <p:cNvPr id="12" name="Rectangle 11"/>
          <p:cNvSpPr/>
          <p:nvPr/>
        </p:nvSpPr>
        <p:spPr>
          <a:xfrm>
            <a:off x="29660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endParaRPr lang="en-US">
              <a:solidFill>
                <a:prstClr val="white"/>
              </a:solidFill>
            </a:endParaRPr>
          </a:p>
        </p:txBody>
      </p:sp>
      <p:sp>
        <p:nvSpPr>
          <p:cNvPr id="13" name="Rectangle 12"/>
          <p:cNvSpPr/>
          <p:nvPr/>
        </p:nvSpPr>
        <p:spPr>
          <a:xfrm>
            <a:off x="34994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endParaRPr lang="en-US">
              <a:solidFill>
                <a:prstClr val="white"/>
              </a:solidFill>
            </a:endParaRPr>
          </a:p>
        </p:txBody>
      </p:sp>
      <p:sp>
        <p:nvSpPr>
          <p:cNvPr id="14" name="Rectangle 13"/>
          <p:cNvSpPr/>
          <p:nvPr/>
        </p:nvSpPr>
        <p:spPr>
          <a:xfrm>
            <a:off x="40328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endParaRPr lang="en-US">
              <a:solidFill>
                <a:prstClr val="white"/>
              </a:solidFill>
            </a:endParaRPr>
          </a:p>
        </p:txBody>
      </p:sp>
      <p:sp>
        <p:nvSpPr>
          <p:cNvPr id="15" name="Rectangle 14"/>
          <p:cNvSpPr/>
          <p:nvPr/>
        </p:nvSpPr>
        <p:spPr>
          <a:xfrm>
            <a:off x="45662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endParaRPr lang="en-US">
              <a:solidFill>
                <a:prstClr val="white"/>
              </a:solidFill>
            </a:endParaRPr>
          </a:p>
        </p:txBody>
      </p:sp>
      <p:sp>
        <p:nvSpPr>
          <p:cNvPr id="16" name="Rectangle 15"/>
          <p:cNvSpPr/>
          <p:nvPr/>
        </p:nvSpPr>
        <p:spPr>
          <a:xfrm rot="16200000">
            <a:off x="-476333" y="3029584"/>
            <a:ext cx="2914123" cy="584776"/>
          </a:xfrm>
          <a:prstGeom prst="rect">
            <a:avLst/>
          </a:prstGeom>
        </p:spPr>
        <p:txBody>
          <a:bodyPr wrap="square">
            <a:spAutoFit/>
          </a:bodyPr>
          <a:lstStyle/>
          <a:p>
            <a:pPr lvl="1" algn="ctr" fontAlgn="base"/>
            <a:r>
              <a:rPr lang="en-US" sz="3200" dirty="0" smtClean="0">
                <a:solidFill>
                  <a:prstClr val="white"/>
                </a:solidFill>
              </a:rPr>
              <a:t>scaling up</a:t>
            </a:r>
          </a:p>
        </p:txBody>
      </p:sp>
    </p:spTree>
    <p:extLst>
      <p:ext uri="{BB962C8B-B14F-4D97-AF65-F5344CB8AC3E}">
        <p14:creationId xmlns:p14="http://schemas.microsoft.com/office/powerpoint/2010/main" val="75754576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2400" y="6096000"/>
            <a:ext cx="8839200" cy="685800"/>
          </a:xfrm>
        </p:spPr>
        <p:txBody>
          <a:bodyPr>
            <a:noAutofit/>
          </a:bodyPr>
          <a:lstStyle/>
          <a:p>
            <a:pPr algn="l"/>
            <a:r>
              <a:rPr lang="en-US" sz="3200" dirty="0">
                <a:solidFill>
                  <a:schemeClr val="bg1">
                    <a:lumMod val="65000"/>
                  </a:schemeClr>
                </a:solidFill>
              </a:rPr>
              <a:t>&gt; Why CQRS?</a:t>
            </a:r>
            <a:endParaRPr lang="en-US" sz="3200" dirty="0">
              <a:solidFill>
                <a:schemeClr val="bg1"/>
              </a:solidFill>
            </a:endParaRPr>
          </a:p>
        </p:txBody>
      </p:sp>
      <p:sp>
        <p:nvSpPr>
          <p:cNvPr id="2" name="Rectangle 1"/>
          <p:cNvSpPr/>
          <p:nvPr/>
        </p:nvSpPr>
        <p:spPr>
          <a:xfrm>
            <a:off x="762000" y="375610"/>
            <a:ext cx="7620000" cy="830997"/>
          </a:xfrm>
          <a:prstGeom prst="rect">
            <a:avLst/>
          </a:prstGeom>
        </p:spPr>
        <p:txBody>
          <a:bodyPr wrap="square">
            <a:spAutoFit/>
          </a:bodyPr>
          <a:lstStyle/>
          <a:p>
            <a:pPr lvl="1" algn="ctr" fontAlgn="base"/>
            <a:r>
              <a:rPr lang="en-US" sz="4800" dirty="0" smtClean="0">
                <a:solidFill>
                  <a:prstClr val="white"/>
                </a:solidFill>
              </a:rPr>
              <a:t>SLAs? Explicit &amp; tunable</a:t>
            </a:r>
          </a:p>
        </p:txBody>
      </p:sp>
      <p:pic>
        <p:nvPicPr>
          <p:cNvPr id="1026" name="Picture 2" descr="http://upload.wikimedia.org/wikipedia/commons/6/6a/TASCAM_M-520_knob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206608"/>
            <a:ext cx="6191250" cy="4648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58554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2400" y="6096000"/>
            <a:ext cx="8839200" cy="685800"/>
          </a:xfrm>
        </p:spPr>
        <p:txBody>
          <a:bodyPr>
            <a:noAutofit/>
          </a:bodyPr>
          <a:lstStyle/>
          <a:p>
            <a:pPr algn="l"/>
            <a:r>
              <a:rPr lang="en-US" sz="3200" dirty="0">
                <a:solidFill>
                  <a:schemeClr val="bg1">
                    <a:lumMod val="65000"/>
                  </a:schemeClr>
                </a:solidFill>
              </a:rPr>
              <a:t>&gt; Why CQRS?</a:t>
            </a:r>
            <a:endParaRPr lang="en-US" sz="3200" dirty="0">
              <a:solidFill>
                <a:schemeClr val="bg1"/>
              </a:solidFill>
            </a:endParaRPr>
          </a:p>
        </p:txBody>
      </p:sp>
      <p:sp>
        <p:nvSpPr>
          <p:cNvPr id="2" name="Rectangle 1"/>
          <p:cNvSpPr/>
          <p:nvPr/>
        </p:nvSpPr>
        <p:spPr>
          <a:xfrm>
            <a:off x="762000" y="304801"/>
            <a:ext cx="7620000" cy="830997"/>
          </a:xfrm>
          <a:prstGeom prst="rect">
            <a:avLst/>
          </a:prstGeom>
        </p:spPr>
        <p:txBody>
          <a:bodyPr wrap="square">
            <a:spAutoFit/>
          </a:bodyPr>
          <a:lstStyle/>
          <a:p>
            <a:pPr lvl="1" algn="ctr" fontAlgn="base"/>
            <a:r>
              <a:rPr lang="en-US" sz="4800" dirty="0" smtClean="0">
                <a:solidFill>
                  <a:prstClr val="white"/>
                </a:solidFill>
              </a:rPr>
              <a:t>Let the business tweak CAP</a:t>
            </a:r>
          </a:p>
        </p:txBody>
      </p:sp>
      <p:graphicFrame>
        <p:nvGraphicFramePr>
          <p:cNvPr id="4" name="Diagram 3"/>
          <p:cNvGraphicFramePr/>
          <p:nvPr>
            <p:extLst>
              <p:ext uri="{D42A27DB-BD31-4B8C-83A1-F6EECF244321}">
                <p14:modId xmlns:p14="http://schemas.microsoft.com/office/powerpoint/2010/main" val="162398027"/>
              </p:ext>
            </p:extLst>
          </p:nvPr>
        </p:nvGraphicFramePr>
        <p:xfrm>
          <a:off x="1244431" y="1569528"/>
          <a:ext cx="6645516" cy="41901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060710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2400" y="6096000"/>
            <a:ext cx="8839200" cy="685800"/>
          </a:xfrm>
        </p:spPr>
        <p:txBody>
          <a:bodyPr>
            <a:noAutofit/>
          </a:bodyPr>
          <a:lstStyle/>
          <a:p>
            <a:pPr algn="l"/>
            <a:r>
              <a:rPr lang="en-US" sz="3200" dirty="0">
                <a:solidFill>
                  <a:schemeClr val="bg1">
                    <a:lumMod val="65000"/>
                  </a:schemeClr>
                </a:solidFill>
              </a:rPr>
              <a:t>&gt; Why CQRS?</a:t>
            </a:r>
            <a:endParaRPr lang="en-US" sz="3200" dirty="0">
              <a:solidFill>
                <a:schemeClr val="bg1"/>
              </a:solidFill>
            </a:endParaRPr>
          </a:p>
        </p:txBody>
      </p:sp>
      <p:sp>
        <p:nvSpPr>
          <p:cNvPr id="2" name="Rectangle 1"/>
          <p:cNvSpPr/>
          <p:nvPr/>
        </p:nvSpPr>
        <p:spPr>
          <a:xfrm>
            <a:off x="762000" y="304800"/>
            <a:ext cx="7620000" cy="3046988"/>
          </a:xfrm>
          <a:prstGeom prst="rect">
            <a:avLst/>
          </a:prstGeom>
        </p:spPr>
        <p:txBody>
          <a:bodyPr wrap="square">
            <a:spAutoFit/>
          </a:bodyPr>
          <a:lstStyle/>
          <a:p>
            <a:pPr lvl="1" algn="ctr" fontAlgn="base"/>
            <a:r>
              <a:rPr lang="en-US" sz="4800" dirty="0" smtClean="0">
                <a:solidFill>
                  <a:prstClr val="white"/>
                </a:solidFill>
              </a:rPr>
              <a:t>simplify conflicts, </a:t>
            </a:r>
            <a:br>
              <a:rPr lang="en-US" sz="4800" dirty="0" smtClean="0">
                <a:solidFill>
                  <a:prstClr val="white"/>
                </a:solidFill>
              </a:rPr>
            </a:br>
            <a:r>
              <a:rPr lang="en-US" sz="4800" dirty="0" smtClean="0">
                <a:solidFill>
                  <a:prstClr val="white"/>
                </a:solidFill>
              </a:rPr>
              <a:t>read</a:t>
            </a:r>
            <a:r>
              <a:rPr lang="en-US" sz="4800" dirty="0">
                <a:solidFill>
                  <a:prstClr val="white"/>
                </a:solidFill>
              </a:rPr>
              <a:t>-write </a:t>
            </a:r>
            <a:r>
              <a:rPr lang="en-US" sz="4800" dirty="0" smtClean="0">
                <a:solidFill>
                  <a:prstClr val="white"/>
                </a:solidFill>
              </a:rPr>
              <a:t>contention, </a:t>
            </a:r>
            <a:br>
              <a:rPr lang="en-US" sz="4800" dirty="0" smtClean="0">
                <a:solidFill>
                  <a:prstClr val="white"/>
                </a:solidFill>
              </a:rPr>
            </a:br>
            <a:r>
              <a:rPr lang="en-US" sz="4800" dirty="0" smtClean="0">
                <a:solidFill>
                  <a:prstClr val="white"/>
                </a:solidFill>
              </a:rPr>
              <a:t>and </a:t>
            </a:r>
            <a:r>
              <a:rPr lang="en-US" sz="4800" dirty="0">
                <a:solidFill>
                  <a:prstClr val="white"/>
                </a:solidFill>
              </a:rPr>
              <a:t>concurrency</a:t>
            </a:r>
          </a:p>
          <a:p>
            <a:pPr lvl="1" algn="ctr" fontAlgn="base"/>
            <a:endParaRPr lang="en-US" sz="4800" dirty="0" smtClean="0">
              <a:solidFill>
                <a:prstClr val="white"/>
              </a:solidFill>
            </a:endParaRPr>
          </a:p>
        </p:txBody>
      </p:sp>
      <p:sp>
        <p:nvSpPr>
          <p:cNvPr id="4" name="Rectangle 3"/>
          <p:cNvSpPr/>
          <p:nvPr/>
        </p:nvSpPr>
        <p:spPr>
          <a:xfrm>
            <a:off x="4799763" y="3649671"/>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5</a:t>
            </a:r>
            <a:endParaRPr lang="en-US" dirty="0">
              <a:solidFill>
                <a:prstClr val="white"/>
              </a:solidFill>
            </a:endParaRPr>
          </a:p>
        </p:txBody>
      </p:sp>
      <p:sp>
        <p:nvSpPr>
          <p:cNvPr id="6" name="Rectangle 5"/>
          <p:cNvSpPr/>
          <p:nvPr/>
        </p:nvSpPr>
        <p:spPr>
          <a:xfrm>
            <a:off x="5323638" y="3649671"/>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6</a:t>
            </a:r>
            <a:endParaRPr lang="en-US" dirty="0">
              <a:solidFill>
                <a:prstClr val="white"/>
              </a:solidFill>
            </a:endParaRPr>
          </a:p>
        </p:txBody>
      </p:sp>
      <p:sp>
        <p:nvSpPr>
          <p:cNvPr id="7" name="Rectangle 6"/>
          <p:cNvSpPr/>
          <p:nvPr/>
        </p:nvSpPr>
        <p:spPr>
          <a:xfrm>
            <a:off x="5866563" y="3649671"/>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7</a:t>
            </a:r>
            <a:endParaRPr lang="en-US" dirty="0">
              <a:solidFill>
                <a:prstClr val="white"/>
              </a:solidFill>
            </a:endParaRPr>
          </a:p>
        </p:txBody>
      </p:sp>
      <p:sp>
        <p:nvSpPr>
          <p:cNvPr id="8" name="Rectangle 7"/>
          <p:cNvSpPr/>
          <p:nvPr/>
        </p:nvSpPr>
        <p:spPr>
          <a:xfrm>
            <a:off x="6399963" y="3649671"/>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8</a:t>
            </a:r>
            <a:endParaRPr lang="en-US" dirty="0">
              <a:solidFill>
                <a:prstClr val="white"/>
              </a:solidFill>
            </a:endParaRPr>
          </a:p>
        </p:txBody>
      </p:sp>
      <p:sp>
        <p:nvSpPr>
          <p:cNvPr id="9" name="Rectangle 8"/>
          <p:cNvSpPr/>
          <p:nvPr/>
        </p:nvSpPr>
        <p:spPr>
          <a:xfrm>
            <a:off x="6933363" y="3163896"/>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9</a:t>
            </a:r>
            <a:endParaRPr lang="en-US" dirty="0">
              <a:solidFill>
                <a:prstClr val="white"/>
              </a:solidFill>
            </a:endParaRPr>
          </a:p>
        </p:txBody>
      </p:sp>
      <p:sp>
        <p:nvSpPr>
          <p:cNvPr id="10" name="Rectangle 9"/>
          <p:cNvSpPr/>
          <p:nvPr/>
        </p:nvSpPr>
        <p:spPr>
          <a:xfrm>
            <a:off x="2132763" y="3649671"/>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0</a:t>
            </a:r>
            <a:endParaRPr lang="en-US" dirty="0">
              <a:solidFill>
                <a:prstClr val="white"/>
              </a:solidFill>
            </a:endParaRPr>
          </a:p>
        </p:txBody>
      </p:sp>
      <p:sp>
        <p:nvSpPr>
          <p:cNvPr id="11" name="Rectangle 10"/>
          <p:cNvSpPr/>
          <p:nvPr/>
        </p:nvSpPr>
        <p:spPr>
          <a:xfrm>
            <a:off x="2666163" y="3649671"/>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1</a:t>
            </a:r>
            <a:endParaRPr lang="en-US" dirty="0">
              <a:solidFill>
                <a:prstClr val="white"/>
              </a:solidFill>
            </a:endParaRPr>
          </a:p>
        </p:txBody>
      </p:sp>
      <p:sp>
        <p:nvSpPr>
          <p:cNvPr id="12" name="Rectangle 11"/>
          <p:cNvSpPr/>
          <p:nvPr/>
        </p:nvSpPr>
        <p:spPr>
          <a:xfrm>
            <a:off x="3199563" y="3649671"/>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2</a:t>
            </a:r>
            <a:endParaRPr lang="en-US" dirty="0">
              <a:solidFill>
                <a:prstClr val="white"/>
              </a:solidFill>
            </a:endParaRPr>
          </a:p>
        </p:txBody>
      </p:sp>
      <p:sp>
        <p:nvSpPr>
          <p:cNvPr id="13" name="Rectangle 12"/>
          <p:cNvSpPr/>
          <p:nvPr/>
        </p:nvSpPr>
        <p:spPr>
          <a:xfrm>
            <a:off x="3732963" y="3649671"/>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3</a:t>
            </a:r>
            <a:endParaRPr lang="en-US" dirty="0">
              <a:solidFill>
                <a:prstClr val="white"/>
              </a:solidFill>
            </a:endParaRPr>
          </a:p>
        </p:txBody>
      </p:sp>
      <p:sp>
        <p:nvSpPr>
          <p:cNvPr id="14" name="Rectangle 13"/>
          <p:cNvSpPr/>
          <p:nvPr/>
        </p:nvSpPr>
        <p:spPr>
          <a:xfrm>
            <a:off x="4266363" y="3649671"/>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4</a:t>
            </a:r>
            <a:endParaRPr lang="en-US" dirty="0">
              <a:solidFill>
                <a:prstClr val="white"/>
              </a:solidFill>
            </a:endParaRPr>
          </a:p>
        </p:txBody>
      </p:sp>
      <p:cxnSp>
        <p:nvCxnSpPr>
          <p:cNvPr id="15" name="Straight Arrow Connector 14"/>
          <p:cNvCxnSpPr/>
          <p:nvPr/>
        </p:nvCxnSpPr>
        <p:spPr>
          <a:xfrm>
            <a:off x="7161963" y="3663618"/>
            <a:ext cx="0" cy="518771"/>
          </a:xfrm>
          <a:prstGeom prst="straightConnector1">
            <a:avLst/>
          </a:prstGeom>
          <a:ln w="63500">
            <a:tailEnd type="arrow"/>
          </a:ln>
        </p:spPr>
        <p:style>
          <a:lnRef idx="3">
            <a:schemeClr val="accent6"/>
          </a:lnRef>
          <a:fillRef idx="0">
            <a:schemeClr val="accent6"/>
          </a:fillRef>
          <a:effectRef idx="2">
            <a:schemeClr val="accent6"/>
          </a:effectRef>
          <a:fontRef idx="minor">
            <a:schemeClr val="tx1"/>
          </a:fontRef>
        </p:style>
      </p:cxnSp>
      <p:sp>
        <p:nvSpPr>
          <p:cNvPr id="3" name="TextBox 2"/>
          <p:cNvSpPr txBox="1"/>
          <p:nvPr/>
        </p:nvSpPr>
        <p:spPr>
          <a:xfrm rot="2475730">
            <a:off x="1927371" y="4933777"/>
            <a:ext cx="2518638" cy="369332"/>
          </a:xfrm>
          <a:prstGeom prst="rect">
            <a:avLst/>
          </a:prstGeom>
          <a:noFill/>
        </p:spPr>
        <p:txBody>
          <a:bodyPr wrap="none" rtlCol="0">
            <a:spAutoFit/>
          </a:bodyPr>
          <a:lstStyle/>
          <a:p>
            <a:r>
              <a:rPr lang="en-US" dirty="0" smtClean="0">
                <a:solidFill>
                  <a:schemeClr val="bg1"/>
                </a:solidFill>
              </a:rPr>
              <a:t>{</a:t>
            </a:r>
            <a:r>
              <a:rPr lang="en-US" dirty="0" err="1" smtClean="0">
                <a:solidFill>
                  <a:schemeClr val="bg1"/>
                </a:solidFill>
              </a:rPr>
              <a:t>accountCreated</a:t>
            </a:r>
            <a:r>
              <a:rPr lang="en-US" dirty="0" smtClean="0">
                <a:solidFill>
                  <a:schemeClr val="bg1"/>
                </a:solidFill>
              </a:rPr>
              <a:t>, 21203}</a:t>
            </a:r>
            <a:endParaRPr lang="en-US" dirty="0">
              <a:solidFill>
                <a:schemeClr val="bg1"/>
              </a:solidFill>
            </a:endParaRPr>
          </a:p>
        </p:txBody>
      </p:sp>
      <p:sp>
        <p:nvSpPr>
          <p:cNvPr id="16" name="TextBox 15"/>
          <p:cNvSpPr txBox="1"/>
          <p:nvPr/>
        </p:nvSpPr>
        <p:spPr>
          <a:xfrm rot="2475730">
            <a:off x="2453905" y="4921561"/>
            <a:ext cx="2428870" cy="369332"/>
          </a:xfrm>
          <a:prstGeom prst="rect">
            <a:avLst/>
          </a:prstGeom>
          <a:noFill/>
        </p:spPr>
        <p:txBody>
          <a:bodyPr wrap="none" rtlCol="0">
            <a:spAutoFit/>
          </a:bodyPr>
          <a:lstStyle/>
          <a:p>
            <a:r>
              <a:rPr lang="en-US" dirty="0" smtClean="0">
                <a:solidFill>
                  <a:schemeClr val="bg1"/>
                </a:solidFill>
              </a:rPr>
              <a:t>{deposited, 21203, 100}</a:t>
            </a:r>
            <a:endParaRPr lang="en-US" dirty="0">
              <a:solidFill>
                <a:schemeClr val="bg1"/>
              </a:solidFill>
            </a:endParaRPr>
          </a:p>
        </p:txBody>
      </p:sp>
      <p:sp>
        <p:nvSpPr>
          <p:cNvPr id="17" name="TextBox 16"/>
          <p:cNvSpPr txBox="1"/>
          <p:nvPr/>
        </p:nvSpPr>
        <p:spPr>
          <a:xfrm rot="2475730">
            <a:off x="2982589" y="4921102"/>
            <a:ext cx="2428870" cy="369332"/>
          </a:xfrm>
          <a:prstGeom prst="rect">
            <a:avLst/>
          </a:prstGeom>
          <a:noFill/>
        </p:spPr>
        <p:txBody>
          <a:bodyPr wrap="none" rtlCol="0">
            <a:spAutoFit/>
          </a:bodyPr>
          <a:lstStyle/>
          <a:p>
            <a:r>
              <a:rPr lang="en-US" dirty="0" smtClean="0">
                <a:solidFill>
                  <a:schemeClr val="bg1"/>
                </a:solidFill>
              </a:rPr>
              <a:t>{deposited, 21203, 100}</a:t>
            </a:r>
            <a:endParaRPr lang="en-US" dirty="0">
              <a:solidFill>
                <a:schemeClr val="bg1"/>
              </a:solidFill>
            </a:endParaRPr>
          </a:p>
        </p:txBody>
      </p:sp>
      <p:sp>
        <p:nvSpPr>
          <p:cNvPr id="18" name="TextBox 17"/>
          <p:cNvSpPr txBox="1"/>
          <p:nvPr/>
        </p:nvSpPr>
        <p:spPr>
          <a:xfrm rot="2475730">
            <a:off x="3523498" y="4909346"/>
            <a:ext cx="2428870" cy="369332"/>
          </a:xfrm>
          <a:prstGeom prst="rect">
            <a:avLst/>
          </a:prstGeom>
          <a:noFill/>
        </p:spPr>
        <p:txBody>
          <a:bodyPr wrap="none" rtlCol="0">
            <a:spAutoFit/>
          </a:bodyPr>
          <a:lstStyle/>
          <a:p>
            <a:r>
              <a:rPr lang="en-US" dirty="0" smtClean="0">
                <a:solidFill>
                  <a:schemeClr val="bg1"/>
                </a:solidFill>
              </a:rPr>
              <a:t>{deposited, 21203, 100}</a:t>
            </a:r>
            <a:endParaRPr lang="en-US" dirty="0">
              <a:solidFill>
                <a:schemeClr val="bg1"/>
              </a:solidFill>
            </a:endParaRPr>
          </a:p>
        </p:txBody>
      </p:sp>
      <p:sp>
        <p:nvSpPr>
          <p:cNvPr id="20" name="TextBox 19"/>
          <p:cNvSpPr txBox="1"/>
          <p:nvPr/>
        </p:nvSpPr>
        <p:spPr>
          <a:xfrm rot="2475730">
            <a:off x="4039251" y="4945076"/>
            <a:ext cx="2621230" cy="369332"/>
          </a:xfrm>
          <a:prstGeom prst="rect">
            <a:avLst/>
          </a:prstGeom>
          <a:noFill/>
        </p:spPr>
        <p:txBody>
          <a:bodyPr wrap="none" rtlCol="0">
            <a:spAutoFit/>
          </a:bodyPr>
          <a:lstStyle/>
          <a:p>
            <a:r>
              <a:rPr lang="en-US" dirty="0" smtClean="0">
                <a:solidFill>
                  <a:schemeClr val="bg1"/>
                </a:solidFill>
              </a:rPr>
              <a:t>{withdrawn, 200203, 350}</a:t>
            </a:r>
            <a:endParaRPr lang="en-US" dirty="0">
              <a:solidFill>
                <a:schemeClr val="bg1"/>
              </a:solidFill>
            </a:endParaRPr>
          </a:p>
        </p:txBody>
      </p:sp>
      <p:sp>
        <p:nvSpPr>
          <p:cNvPr id="22" name="TextBox 21"/>
          <p:cNvSpPr txBox="1"/>
          <p:nvPr/>
        </p:nvSpPr>
        <p:spPr>
          <a:xfrm rot="2475730">
            <a:off x="4591684" y="4932861"/>
            <a:ext cx="2597248" cy="369332"/>
          </a:xfrm>
          <a:prstGeom prst="rect">
            <a:avLst/>
          </a:prstGeom>
          <a:noFill/>
        </p:spPr>
        <p:txBody>
          <a:bodyPr wrap="none" rtlCol="0">
            <a:spAutoFit/>
          </a:bodyPr>
          <a:lstStyle/>
          <a:p>
            <a:r>
              <a:rPr lang="en-US" dirty="0" smtClean="0">
                <a:solidFill>
                  <a:schemeClr val="bg1"/>
                </a:solidFill>
              </a:rPr>
              <a:t>{</a:t>
            </a:r>
            <a:r>
              <a:rPr lang="en-US" dirty="0" err="1" smtClean="0">
                <a:solidFill>
                  <a:schemeClr val="bg1"/>
                </a:solidFill>
              </a:rPr>
              <a:t>overdrafted</a:t>
            </a:r>
            <a:r>
              <a:rPr lang="en-US" dirty="0" smtClean="0">
                <a:solidFill>
                  <a:schemeClr val="bg1"/>
                </a:solidFill>
              </a:rPr>
              <a:t>, 200203, 50}</a:t>
            </a:r>
            <a:endParaRPr lang="en-US" dirty="0">
              <a:solidFill>
                <a:schemeClr val="bg1"/>
              </a:solidFill>
            </a:endParaRPr>
          </a:p>
        </p:txBody>
      </p:sp>
      <p:sp>
        <p:nvSpPr>
          <p:cNvPr id="23" name="TextBox 22"/>
          <p:cNvSpPr txBox="1"/>
          <p:nvPr/>
        </p:nvSpPr>
        <p:spPr>
          <a:xfrm rot="2475730">
            <a:off x="5121655" y="4909345"/>
            <a:ext cx="2454518" cy="369332"/>
          </a:xfrm>
          <a:prstGeom prst="rect">
            <a:avLst/>
          </a:prstGeom>
          <a:noFill/>
        </p:spPr>
        <p:txBody>
          <a:bodyPr wrap="none" rtlCol="0">
            <a:spAutoFit/>
          </a:bodyPr>
          <a:lstStyle/>
          <a:p>
            <a:r>
              <a:rPr lang="en-US" dirty="0" smtClean="0">
                <a:solidFill>
                  <a:schemeClr val="bg1"/>
                </a:solidFill>
              </a:rPr>
              <a:t>{</a:t>
            </a:r>
            <a:r>
              <a:rPr lang="en-US" dirty="0" err="1" smtClean="0">
                <a:solidFill>
                  <a:schemeClr val="bg1"/>
                </a:solidFill>
              </a:rPr>
              <a:t>loanOfferSent</a:t>
            </a:r>
            <a:r>
              <a:rPr lang="en-US" dirty="0" smtClean="0">
                <a:solidFill>
                  <a:schemeClr val="bg1"/>
                </a:solidFill>
              </a:rPr>
              <a:t>, 200203}</a:t>
            </a:r>
            <a:endParaRPr lang="en-US" dirty="0">
              <a:solidFill>
                <a:schemeClr val="bg1"/>
              </a:solidFill>
            </a:endParaRPr>
          </a:p>
        </p:txBody>
      </p:sp>
      <p:sp>
        <p:nvSpPr>
          <p:cNvPr id="24" name="TextBox 23"/>
          <p:cNvSpPr txBox="1"/>
          <p:nvPr/>
        </p:nvSpPr>
        <p:spPr>
          <a:xfrm rot="2475730">
            <a:off x="5653573" y="4932403"/>
            <a:ext cx="2659702" cy="369332"/>
          </a:xfrm>
          <a:prstGeom prst="rect">
            <a:avLst/>
          </a:prstGeom>
          <a:noFill/>
        </p:spPr>
        <p:txBody>
          <a:bodyPr wrap="none" rtlCol="0">
            <a:spAutoFit/>
          </a:bodyPr>
          <a:lstStyle/>
          <a:p>
            <a:r>
              <a:rPr lang="en-US" dirty="0" smtClean="0">
                <a:solidFill>
                  <a:schemeClr val="bg1"/>
                </a:solidFill>
              </a:rPr>
              <a:t>{deposited, 200203, 1000}</a:t>
            </a:r>
            <a:endParaRPr lang="en-US" dirty="0">
              <a:solidFill>
                <a:schemeClr val="bg1"/>
              </a:solidFill>
            </a:endParaRPr>
          </a:p>
        </p:txBody>
      </p:sp>
      <p:sp>
        <p:nvSpPr>
          <p:cNvPr id="25" name="TextBox 24"/>
          <p:cNvSpPr txBox="1"/>
          <p:nvPr/>
        </p:nvSpPr>
        <p:spPr>
          <a:xfrm rot="2475730">
            <a:off x="6223861" y="4732055"/>
            <a:ext cx="2082621" cy="369332"/>
          </a:xfrm>
          <a:prstGeom prst="rect">
            <a:avLst/>
          </a:prstGeom>
          <a:noFill/>
        </p:spPr>
        <p:txBody>
          <a:bodyPr wrap="none" rtlCol="0">
            <a:spAutoFit/>
          </a:bodyPr>
          <a:lstStyle/>
          <a:p>
            <a:r>
              <a:rPr lang="en-US" dirty="0" smtClean="0">
                <a:solidFill>
                  <a:schemeClr val="bg1"/>
                </a:solidFill>
              </a:rPr>
              <a:t>{moved, 200203, …}</a:t>
            </a:r>
            <a:endParaRPr lang="en-US" dirty="0">
              <a:solidFill>
                <a:schemeClr val="bg1"/>
              </a:solidFill>
            </a:endParaRPr>
          </a:p>
        </p:txBody>
      </p:sp>
    </p:spTree>
    <p:extLst>
      <p:ext uri="{BB962C8B-B14F-4D97-AF65-F5344CB8AC3E}">
        <p14:creationId xmlns:p14="http://schemas.microsoft.com/office/powerpoint/2010/main" val="2503954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anim calcmode="lin" valueType="num">
                                      <p:cBhvr>
                                        <p:cTn id="64" dur="500" fill="hold"/>
                                        <p:tgtEl>
                                          <p:spTgt spid="9"/>
                                        </p:tgtEl>
                                        <p:attrNameLst>
                                          <p:attrName>ppt_x</p:attrName>
                                        </p:attrNameLst>
                                      </p:cBhvr>
                                      <p:tavLst>
                                        <p:tav tm="0">
                                          <p:val>
                                            <p:strVal val="#ppt_x"/>
                                          </p:val>
                                        </p:tav>
                                        <p:tav tm="100000">
                                          <p:val>
                                            <p:strVal val="#ppt_x"/>
                                          </p:val>
                                        </p:tav>
                                      </p:tavLst>
                                    </p:anim>
                                    <p:anim calcmode="lin" valueType="num">
                                      <p:cBhvr>
                                        <p:cTn id="65" dur="450" decel="100000" fill="hold"/>
                                        <p:tgtEl>
                                          <p:spTgt spid="9"/>
                                        </p:tgtEl>
                                        <p:attrNameLst>
                                          <p:attrName>ppt_y</p:attrName>
                                        </p:attrNameLst>
                                      </p:cBhvr>
                                      <p:tavLst>
                                        <p:tav tm="0">
                                          <p:val>
                                            <p:strVal val="#ppt_y+1"/>
                                          </p:val>
                                        </p:tav>
                                        <p:tav tm="100000">
                                          <p:val>
                                            <p:strVal val="#ppt_y-.03"/>
                                          </p:val>
                                        </p:tav>
                                      </p:tavLst>
                                    </p:anim>
                                    <p:anim calcmode="lin" valueType="num">
                                      <p:cBhvr>
                                        <p:cTn id="66"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par>
                                <p:cTn id="67" presetID="37" presetClass="entr" presetSubtype="0" fill="hold"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500"/>
                                        <p:tgtEl>
                                          <p:spTgt spid="15"/>
                                        </p:tgtEl>
                                      </p:cBhvr>
                                    </p:animEffect>
                                    <p:anim calcmode="lin" valueType="num">
                                      <p:cBhvr>
                                        <p:cTn id="70" dur="500" fill="hold"/>
                                        <p:tgtEl>
                                          <p:spTgt spid="15"/>
                                        </p:tgtEl>
                                        <p:attrNameLst>
                                          <p:attrName>ppt_x</p:attrName>
                                        </p:attrNameLst>
                                      </p:cBhvr>
                                      <p:tavLst>
                                        <p:tav tm="0">
                                          <p:val>
                                            <p:strVal val="#ppt_x"/>
                                          </p:val>
                                        </p:tav>
                                        <p:tav tm="100000">
                                          <p:val>
                                            <p:strVal val="#ppt_x"/>
                                          </p:val>
                                        </p:tav>
                                      </p:tavLst>
                                    </p:anim>
                                    <p:anim calcmode="lin" valueType="num">
                                      <p:cBhvr>
                                        <p:cTn id="71" dur="450" decel="100000" fill="hold"/>
                                        <p:tgtEl>
                                          <p:spTgt spid="15"/>
                                        </p:tgtEl>
                                        <p:attrNameLst>
                                          <p:attrName>ppt_y</p:attrName>
                                        </p:attrNameLst>
                                      </p:cBhvr>
                                      <p:tavLst>
                                        <p:tav tm="0">
                                          <p:val>
                                            <p:strVal val="#ppt_y+1"/>
                                          </p:val>
                                        </p:tav>
                                        <p:tav tm="100000">
                                          <p:val>
                                            <p:strVal val="#ppt_y-.03"/>
                                          </p:val>
                                        </p:tav>
                                      </p:tavLst>
                                    </p:anim>
                                    <p:anim calcmode="lin" valueType="num">
                                      <p:cBhvr>
                                        <p:cTn id="72" dur="50" accel="100000" fill="hold">
                                          <p:stCondLst>
                                            <p:cond delay="45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3" grpId="0"/>
      <p:bldP spid="16" grpId="0"/>
      <p:bldP spid="17" grpId="0"/>
      <p:bldP spid="18" grpId="0"/>
      <p:bldP spid="20" grpId="0"/>
      <p:bldP spid="22" grpId="0"/>
      <p:bldP spid="23" grpId="0"/>
      <p:bldP spid="24"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2400" y="6096000"/>
            <a:ext cx="4648200" cy="685800"/>
          </a:xfrm>
        </p:spPr>
        <p:txBody>
          <a:bodyPr>
            <a:noAutofit/>
          </a:bodyPr>
          <a:lstStyle/>
          <a:p>
            <a:pPr algn="l"/>
            <a:r>
              <a:rPr lang="en-US" sz="3200" dirty="0">
                <a:solidFill>
                  <a:schemeClr val="bg1">
                    <a:lumMod val="65000"/>
                  </a:schemeClr>
                </a:solidFill>
              </a:rPr>
              <a:t>&gt; Why CQRS?</a:t>
            </a:r>
            <a:endParaRPr lang="en-US" sz="3200" dirty="0">
              <a:solidFill>
                <a:schemeClr val="bg1"/>
              </a:solidFill>
            </a:endParaRPr>
          </a:p>
        </p:txBody>
      </p:sp>
      <p:sp>
        <p:nvSpPr>
          <p:cNvPr id="7" name="Rectangle 6"/>
          <p:cNvSpPr/>
          <p:nvPr/>
        </p:nvSpPr>
        <p:spPr>
          <a:xfrm>
            <a:off x="4154146" y="6324601"/>
            <a:ext cx="4151654" cy="307777"/>
          </a:xfrm>
          <a:prstGeom prst="rect">
            <a:avLst/>
          </a:prstGeom>
        </p:spPr>
        <p:txBody>
          <a:bodyPr wrap="square">
            <a:spAutoFit/>
          </a:bodyPr>
          <a:lstStyle/>
          <a:p>
            <a:pPr algn="r"/>
            <a:r>
              <a:rPr lang="en-US" sz="1400" dirty="0">
                <a:solidFill>
                  <a:prstClr val="black"/>
                </a:solidFill>
                <a:hlinkClick r:id="rId2"/>
              </a:rPr>
              <a:t>http://memegenerator.net/Twin-Peaks-Log-Lady</a:t>
            </a:r>
            <a:endParaRPr lang="en-US" sz="1400" dirty="0">
              <a:solidFill>
                <a:prstClr val="black"/>
              </a:solidFill>
            </a:endParaRPr>
          </a:p>
        </p:txBody>
      </p:sp>
      <p:grpSp>
        <p:nvGrpSpPr>
          <p:cNvPr id="8" name="Group 7"/>
          <p:cNvGrpSpPr/>
          <p:nvPr/>
        </p:nvGrpSpPr>
        <p:grpSpPr>
          <a:xfrm>
            <a:off x="922020" y="440552"/>
            <a:ext cx="7459980" cy="5545629"/>
            <a:chOff x="1371600" y="1533525"/>
            <a:chExt cx="6286500" cy="4191001"/>
          </a:xfrm>
        </p:grpSpPr>
        <p:pic>
          <p:nvPicPr>
            <p:cNvPr id="3078" name="Picture 6" descr="http://images4.fanpop.com/image/photos/17200000/The-Log-Lady-twin-peaks-17264854-660-4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533525"/>
              <a:ext cx="6286500" cy="41910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win peaks' log lady - Preserve intent (the perfect l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609726"/>
              <a:ext cx="4114800" cy="4114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5957852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2400" y="6096000"/>
            <a:ext cx="8839200" cy="685800"/>
          </a:xfrm>
        </p:spPr>
        <p:txBody>
          <a:bodyPr>
            <a:noAutofit/>
          </a:bodyPr>
          <a:lstStyle/>
          <a:p>
            <a:pPr algn="l"/>
            <a:r>
              <a:rPr lang="en-US" sz="3200" dirty="0">
                <a:solidFill>
                  <a:schemeClr val="bg1">
                    <a:lumMod val="65000"/>
                  </a:schemeClr>
                </a:solidFill>
              </a:rPr>
              <a:t>&gt; Why CQRS?</a:t>
            </a:r>
            <a:endParaRPr lang="en-US" sz="3200" dirty="0">
              <a:solidFill>
                <a:schemeClr val="bg1"/>
              </a:solidFill>
            </a:endParaRPr>
          </a:p>
        </p:txBody>
      </p:sp>
      <p:pic>
        <p:nvPicPr>
          <p:cNvPr id="2050" name="Picture 2" descr="Poster_of_Alexander_Crystal_Seer.jpg (450×11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722" y="-1066800"/>
            <a:ext cx="3049278" cy="8077200"/>
          </a:xfrm>
          <a:prstGeom prst="rect">
            <a:avLst/>
          </a:prstGeom>
          <a:noFill/>
          <a:extLst>
            <a:ext uri="{909E8E84-426E-40dd-AFC4-6F175D3DCCD1}">
              <a14:hiddenFill xmlns:a14="http://schemas.microsoft.com/office/drawing/2010/main">
                <a:solidFill>
                  <a:srgbClr val="FFFFFF"/>
                </a:solidFill>
              </a14:hiddenFill>
            </a:ext>
          </a:extLst>
        </p:spPr>
      </p:pic>
      <p:sp>
        <p:nvSpPr>
          <p:cNvPr id="3" name="Horizontal Scroll 2"/>
          <p:cNvSpPr/>
          <p:nvPr/>
        </p:nvSpPr>
        <p:spPr>
          <a:xfrm rot="210894">
            <a:off x="553331" y="317802"/>
            <a:ext cx="5099942" cy="1481700"/>
          </a:xfrm>
          <a:prstGeom prst="horizontalScroll">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fontAlgn="base"/>
            <a:r>
              <a:rPr lang="en-US" sz="3200" dirty="0" smtClean="0">
                <a:solidFill>
                  <a:schemeClr val="tx1"/>
                </a:solidFill>
                <a:latin typeface="Algerian" panose="04020705040A02060702" pitchFamily="82" charset="0"/>
              </a:rPr>
              <a:t>Our </a:t>
            </a:r>
            <a:r>
              <a:rPr lang="en-US" sz="3200" i="1" u="sng" dirty="0" smtClean="0">
                <a:solidFill>
                  <a:schemeClr val="tx1"/>
                </a:solidFill>
                <a:latin typeface="Algerian" panose="04020705040A02060702" pitchFamily="82" charset="0"/>
              </a:rPr>
              <a:t>one</a:t>
            </a:r>
            <a:r>
              <a:rPr lang="en-US" sz="3200" dirty="0" smtClean="0">
                <a:solidFill>
                  <a:schemeClr val="tx1"/>
                </a:solidFill>
                <a:latin typeface="Algerian" panose="04020705040A02060702" pitchFamily="82" charset="0"/>
              </a:rPr>
              <a:t> </a:t>
            </a:r>
            <a:r>
              <a:rPr lang="en-US" sz="3200" dirty="0">
                <a:solidFill>
                  <a:schemeClr val="tx1"/>
                </a:solidFill>
                <a:latin typeface="Algerian" panose="04020705040A02060702" pitchFamily="82" charset="0"/>
              </a:rPr>
              <a:t>chance </a:t>
            </a:r>
            <a:r>
              <a:rPr lang="en-US" sz="3200" dirty="0" smtClean="0">
                <a:solidFill>
                  <a:schemeClr val="tx1"/>
                </a:solidFill>
                <a:latin typeface="Algerian" panose="04020705040A02060702" pitchFamily="82" charset="0"/>
              </a:rPr>
              <a:t>to </a:t>
            </a:r>
          </a:p>
          <a:p>
            <a:pPr lvl="1" fontAlgn="base"/>
            <a:r>
              <a:rPr lang="en-US" sz="3200" dirty="0" smtClean="0">
                <a:solidFill>
                  <a:schemeClr val="tx1"/>
                </a:solidFill>
                <a:latin typeface="Algerian" panose="04020705040A02060702" pitchFamily="82" charset="0"/>
              </a:rPr>
              <a:t>to get </a:t>
            </a:r>
            <a:r>
              <a:rPr lang="en-US" sz="3200" dirty="0">
                <a:solidFill>
                  <a:schemeClr val="tx1"/>
                </a:solidFill>
                <a:latin typeface="Algerian" panose="04020705040A02060702" pitchFamily="82" charset="0"/>
              </a:rPr>
              <a:t>it right</a:t>
            </a:r>
          </a:p>
        </p:txBody>
      </p:sp>
      <p:sp>
        <p:nvSpPr>
          <p:cNvPr id="4" name="Multiply 3"/>
          <p:cNvSpPr/>
          <p:nvPr/>
        </p:nvSpPr>
        <p:spPr>
          <a:xfrm rot="299150">
            <a:off x="1199075" y="1002834"/>
            <a:ext cx="664234" cy="534839"/>
          </a:xfrm>
          <a:prstGeom prst="mathMultiply">
            <a:avLst>
              <a:gd name="adj1" fmla="val 8889"/>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80361" y="1679288"/>
            <a:ext cx="5486400" cy="3477875"/>
          </a:xfrm>
          <a:prstGeom prst="rect">
            <a:avLst/>
          </a:prstGeom>
        </p:spPr>
        <p:txBody>
          <a:bodyPr wrap="square" lIns="0">
            <a:spAutoFit/>
          </a:bodyPr>
          <a:lstStyle/>
          <a:p>
            <a:pPr lvl="1" fontAlgn="base"/>
            <a:r>
              <a:rPr lang="en-US" sz="4400" dirty="0" smtClean="0">
                <a:solidFill>
                  <a:prstClr val="white"/>
                </a:solidFill>
              </a:rPr>
              <a:t>Big Design Upfront</a:t>
            </a:r>
            <a:br>
              <a:rPr lang="en-US" sz="4400" dirty="0" smtClean="0">
                <a:solidFill>
                  <a:prstClr val="white"/>
                </a:solidFill>
              </a:rPr>
            </a:br>
            <a:r>
              <a:rPr lang="en-US" sz="4400" dirty="0" smtClean="0">
                <a:solidFill>
                  <a:prstClr val="white"/>
                </a:solidFill>
              </a:rPr>
              <a:t>YAGNI</a:t>
            </a:r>
            <a:br>
              <a:rPr lang="en-US" sz="4400" dirty="0" smtClean="0">
                <a:solidFill>
                  <a:prstClr val="white"/>
                </a:solidFill>
              </a:rPr>
            </a:br>
            <a:r>
              <a:rPr lang="en-US" sz="4400" dirty="0" smtClean="0">
                <a:solidFill>
                  <a:prstClr val="white"/>
                </a:solidFill>
              </a:rPr>
              <a:t>Just-in-Time</a:t>
            </a:r>
          </a:p>
          <a:p>
            <a:pPr lvl="1" fontAlgn="base"/>
            <a:r>
              <a:rPr lang="en-US" sz="4400" dirty="0" smtClean="0">
                <a:solidFill>
                  <a:prstClr val="white"/>
                </a:solidFill>
              </a:rPr>
              <a:t>Future-proof</a:t>
            </a:r>
            <a:r>
              <a:rPr lang="en-US" sz="4400" dirty="0">
                <a:solidFill>
                  <a:prstClr val="white"/>
                </a:solidFill>
              </a:rPr>
              <a:t/>
            </a:r>
            <a:br>
              <a:rPr lang="en-US" sz="4400" dirty="0">
                <a:solidFill>
                  <a:prstClr val="white"/>
                </a:solidFill>
              </a:rPr>
            </a:br>
            <a:r>
              <a:rPr lang="en-US" sz="4400" dirty="0" smtClean="0">
                <a:solidFill>
                  <a:prstClr val="white"/>
                </a:solidFill>
              </a:rPr>
              <a:t>Maintenance</a:t>
            </a:r>
          </a:p>
        </p:txBody>
      </p:sp>
    </p:spTree>
    <p:extLst>
      <p:ext uri="{BB962C8B-B14F-4D97-AF65-F5344CB8AC3E}">
        <p14:creationId xmlns:p14="http://schemas.microsoft.com/office/powerpoint/2010/main" val="33849586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1" presetClass="entr" presetSubtype="0" fill="hold" grpId="0" nodeType="afterEffect">
                                  <p:stCondLst>
                                    <p:cond delay="175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2400" y="6096000"/>
            <a:ext cx="8839200" cy="685800"/>
          </a:xfrm>
        </p:spPr>
        <p:txBody>
          <a:bodyPr>
            <a:noAutofit/>
          </a:bodyPr>
          <a:lstStyle/>
          <a:p>
            <a:pPr algn="l"/>
            <a:r>
              <a:rPr lang="en-US" sz="3200" dirty="0" smtClean="0">
                <a:solidFill>
                  <a:schemeClr val="bg1">
                    <a:lumMod val="65000"/>
                  </a:schemeClr>
                </a:solidFill>
              </a:rPr>
              <a:t>&gt; Why CQRS?</a:t>
            </a:r>
            <a:endParaRPr lang="en-US" sz="3200" dirty="0">
              <a:solidFill>
                <a:schemeClr val="bg1">
                  <a:lumMod val="65000"/>
                </a:schemeClr>
              </a:solidFill>
            </a:endParaRPr>
          </a:p>
        </p:txBody>
      </p:sp>
      <p:sp>
        <p:nvSpPr>
          <p:cNvPr id="3" name="Rectangle 2"/>
          <p:cNvSpPr/>
          <p:nvPr/>
        </p:nvSpPr>
        <p:spPr>
          <a:xfrm>
            <a:off x="886718" y="219833"/>
            <a:ext cx="7379920" cy="646331"/>
          </a:xfrm>
          <a:prstGeom prst="rect">
            <a:avLst/>
          </a:prstGeom>
        </p:spPr>
        <p:txBody>
          <a:bodyPr wrap="none">
            <a:spAutoFit/>
          </a:bodyPr>
          <a:lstStyle/>
          <a:p>
            <a:r>
              <a:rPr lang="en-US" sz="3600" b="1" dirty="0" smtClean="0">
                <a:solidFill>
                  <a:prstClr val="white"/>
                </a:solidFill>
              </a:rPr>
              <a:t>Monoliths typically aren’t this helpful</a:t>
            </a:r>
            <a:endParaRPr lang="en-US" sz="3600" b="1" dirty="0"/>
          </a:p>
        </p:txBody>
      </p:sp>
      <p:pic>
        <p:nvPicPr>
          <p:cNvPr id="7" name="Picture 6"/>
          <p:cNvPicPr>
            <a:picLocks noChangeAspect="1"/>
          </p:cNvPicPr>
          <p:nvPr/>
        </p:nvPicPr>
        <p:blipFill>
          <a:blip r:embed="rId2"/>
          <a:stretch>
            <a:fillRect/>
          </a:stretch>
        </p:blipFill>
        <p:spPr>
          <a:xfrm>
            <a:off x="0" y="1233542"/>
            <a:ext cx="9144000" cy="4309110"/>
          </a:xfrm>
          <a:prstGeom prst="rect">
            <a:avLst/>
          </a:prstGeom>
        </p:spPr>
      </p:pic>
      <p:sp>
        <p:nvSpPr>
          <p:cNvPr id="8" name="TextBox 7"/>
          <p:cNvSpPr txBox="1"/>
          <p:nvPr/>
        </p:nvSpPr>
        <p:spPr>
          <a:xfrm>
            <a:off x="538826" y="3245403"/>
            <a:ext cx="1450638" cy="646331"/>
          </a:xfrm>
          <a:prstGeom prst="rect">
            <a:avLst/>
          </a:prstGeom>
          <a:noFill/>
        </p:spPr>
        <p:txBody>
          <a:bodyPr wrap="none" rtlCol="0">
            <a:spAutoFit/>
          </a:bodyPr>
          <a:lstStyle/>
          <a:p>
            <a:r>
              <a:rPr lang="en-US" dirty="0" smtClean="0">
                <a:solidFill>
                  <a:srgbClr val="FFFFFF"/>
                </a:solidFill>
              </a:rPr>
              <a:t>Active-record</a:t>
            </a:r>
            <a:br>
              <a:rPr lang="en-US" dirty="0" smtClean="0">
                <a:solidFill>
                  <a:srgbClr val="FFFFFF"/>
                </a:solidFill>
              </a:rPr>
            </a:br>
            <a:r>
              <a:rPr lang="en-US" dirty="0" smtClean="0">
                <a:solidFill>
                  <a:srgbClr val="FFFFFF"/>
                </a:solidFill>
              </a:rPr>
              <a:t>smart-UI</a:t>
            </a:r>
            <a:endParaRPr lang="en-US" dirty="0">
              <a:solidFill>
                <a:srgbClr val="FFFFFF"/>
              </a:solidFill>
            </a:endParaRPr>
          </a:p>
        </p:txBody>
      </p:sp>
      <p:sp>
        <p:nvSpPr>
          <p:cNvPr id="9" name="TextBox 8"/>
          <p:cNvSpPr txBox="1"/>
          <p:nvPr/>
        </p:nvSpPr>
        <p:spPr>
          <a:xfrm>
            <a:off x="4860712" y="3936566"/>
            <a:ext cx="1261884" cy="369332"/>
          </a:xfrm>
          <a:prstGeom prst="rect">
            <a:avLst/>
          </a:prstGeom>
          <a:noFill/>
        </p:spPr>
        <p:txBody>
          <a:bodyPr wrap="none" rtlCol="0">
            <a:spAutoFit/>
          </a:bodyPr>
          <a:lstStyle/>
          <a:p>
            <a:r>
              <a:rPr lang="en-US" dirty="0" smtClean="0">
                <a:solidFill>
                  <a:srgbClr val="FFFFFF"/>
                </a:solidFill>
              </a:rPr>
              <a:t>Ad-hoc SQL</a:t>
            </a:r>
            <a:endParaRPr lang="en-US" dirty="0">
              <a:solidFill>
                <a:srgbClr val="FFFFFF"/>
              </a:solidFill>
            </a:endParaRPr>
          </a:p>
        </p:txBody>
      </p:sp>
      <p:sp>
        <p:nvSpPr>
          <p:cNvPr id="10" name="TextBox 9"/>
          <p:cNvSpPr txBox="1"/>
          <p:nvPr/>
        </p:nvSpPr>
        <p:spPr>
          <a:xfrm>
            <a:off x="7117099" y="2344400"/>
            <a:ext cx="1646605" cy="646331"/>
          </a:xfrm>
          <a:prstGeom prst="rect">
            <a:avLst/>
          </a:prstGeom>
          <a:noFill/>
        </p:spPr>
        <p:txBody>
          <a:bodyPr wrap="none" rtlCol="0">
            <a:spAutoFit/>
          </a:bodyPr>
          <a:lstStyle/>
          <a:p>
            <a:r>
              <a:rPr lang="en-US" dirty="0" smtClean="0">
                <a:solidFill>
                  <a:srgbClr val="FFFFFF"/>
                </a:solidFill>
              </a:rPr>
              <a:t>mission-critical </a:t>
            </a:r>
            <a:br>
              <a:rPr lang="en-US" dirty="0" smtClean="0">
                <a:solidFill>
                  <a:srgbClr val="FFFFFF"/>
                </a:solidFill>
              </a:rPr>
            </a:br>
            <a:r>
              <a:rPr lang="en-US" dirty="0">
                <a:solidFill>
                  <a:srgbClr val="FFFFFF"/>
                </a:solidFill>
              </a:rPr>
              <a:t>24/7 </a:t>
            </a:r>
            <a:r>
              <a:rPr lang="en-US" dirty="0" smtClean="0">
                <a:solidFill>
                  <a:srgbClr val="FFFFFF"/>
                </a:solidFill>
              </a:rPr>
              <a:t>3,000 TPS</a:t>
            </a:r>
            <a:endParaRPr lang="en-US" dirty="0">
              <a:solidFill>
                <a:srgbClr val="FFFFFF"/>
              </a:solidFill>
            </a:endParaRPr>
          </a:p>
        </p:txBody>
      </p:sp>
      <p:sp>
        <p:nvSpPr>
          <p:cNvPr id="11" name="TextBox 10"/>
          <p:cNvSpPr txBox="1"/>
          <p:nvPr/>
        </p:nvSpPr>
        <p:spPr>
          <a:xfrm>
            <a:off x="279145" y="2075019"/>
            <a:ext cx="1992853" cy="369332"/>
          </a:xfrm>
          <a:prstGeom prst="rect">
            <a:avLst/>
          </a:prstGeom>
          <a:noFill/>
        </p:spPr>
        <p:txBody>
          <a:bodyPr wrap="none" rtlCol="0">
            <a:spAutoFit/>
          </a:bodyPr>
          <a:lstStyle/>
          <a:p>
            <a:r>
              <a:rPr lang="en-US" dirty="0" smtClean="0">
                <a:solidFill>
                  <a:srgbClr val="FFFFFF"/>
                </a:solidFill>
              </a:rPr>
              <a:t>Predictive analytics</a:t>
            </a:r>
            <a:endParaRPr lang="en-US" dirty="0">
              <a:solidFill>
                <a:srgbClr val="FFFFFF"/>
              </a:solidFill>
            </a:endParaRPr>
          </a:p>
        </p:txBody>
      </p:sp>
      <p:sp>
        <p:nvSpPr>
          <p:cNvPr id="12" name="TextBox 11"/>
          <p:cNvSpPr txBox="1"/>
          <p:nvPr/>
        </p:nvSpPr>
        <p:spPr>
          <a:xfrm>
            <a:off x="4475834" y="2794901"/>
            <a:ext cx="1990074" cy="646331"/>
          </a:xfrm>
          <a:prstGeom prst="rect">
            <a:avLst/>
          </a:prstGeom>
          <a:noFill/>
        </p:spPr>
        <p:txBody>
          <a:bodyPr wrap="square" rtlCol="0">
            <a:spAutoFit/>
          </a:bodyPr>
          <a:lstStyle/>
          <a:p>
            <a:r>
              <a:rPr lang="en-US" dirty="0" smtClean="0"/>
              <a:t>MVC &amp; Entity Framework</a:t>
            </a:r>
            <a:endParaRPr lang="en-US" dirty="0"/>
          </a:p>
        </p:txBody>
      </p:sp>
      <p:sp>
        <p:nvSpPr>
          <p:cNvPr id="16" name="TextBox 15"/>
          <p:cNvSpPr txBox="1"/>
          <p:nvPr/>
        </p:nvSpPr>
        <p:spPr>
          <a:xfrm>
            <a:off x="1924377" y="2501398"/>
            <a:ext cx="1590209" cy="369332"/>
          </a:xfrm>
          <a:prstGeom prst="rect">
            <a:avLst/>
          </a:prstGeom>
          <a:noFill/>
        </p:spPr>
        <p:txBody>
          <a:bodyPr wrap="square" rtlCol="0">
            <a:spAutoFit/>
          </a:bodyPr>
          <a:lstStyle/>
          <a:p>
            <a:r>
              <a:rPr lang="en-US" dirty="0" smtClean="0">
                <a:solidFill>
                  <a:srgbClr val="FFFFFF"/>
                </a:solidFill>
              </a:rPr>
              <a:t>Monthly batch</a:t>
            </a:r>
            <a:endParaRPr lang="en-US" dirty="0">
              <a:solidFill>
                <a:srgbClr val="FFFFFF"/>
              </a:solidFill>
            </a:endParaRPr>
          </a:p>
        </p:txBody>
      </p:sp>
      <p:grpSp>
        <p:nvGrpSpPr>
          <p:cNvPr id="43" name="Group 42"/>
          <p:cNvGrpSpPr/>
          <p:nvPr/>
        </p:nvGrpSpPr>
        <p:grpSpPr>
          <a:xfrm>
            <a:off x="3616279" y="2090913"/>
            <a:ext cx="679988" cy="2952511"/>
            <a:chOff x="3616279" y="2090913"/>
            <a:chExt cx="679988" cy="2952511"/>
          </a:xfrm>
        </p:grpSpPr>
        <p:cxnSp>
          <p:nvCxnSpPr>
            <p:cNvPr id="14" name="Straight Connector 13"/>
            <p:cNvCxnSpPr/>
            <p:nvPr/>
          </p:nvCxnSpPr>
          <p:spPr>
            <a:xfrm flipV="1">
              <a:off x="3627824" y="2558173"/>
              <a:ext cx="449680" cy="1701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3758950" y="2668158"/>
              <a:ext cx="12830" cy="129559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3630659" y="2090913"/>
              <a:ext cx="423363" cy="2693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616279" y="3910913"/>
              <a:ext cx="450572" cy="142635"/>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4066851" y="4052972"/>
              <a:ext cx="211186" cy="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061256" y="2565316"/>
              <a:ext cx="216782" cy="50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049102" y="2097432"/>
              <a:ext cx="247165" cy="1108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901279" y="4022590"/>
              <a:ext cx="12152" cy="1020834"/>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981751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9144000" cy="6858000"/>
          </a:xfrm>
        </p:spPr>
        <p:txBody>
          <a:bodyPr>
            <a:normAutofit/>
          </a:bodyPr>
          <a:lstStyle/>
          <a:p>
            <a:pPr algn="ctr"/>
            <a:r>
              <a:rPr lang="en-US" sz="7200" dirty="0" smtClean="0"/>
              <a:t>Why Erlang?</a:t>
            </a:r>
            <a:endParaRPr lang="en-US" sz="7200" dirty="0"/>
          </a:p>
        </p:txBody>
      </p:sp>
    </p:spTree>
    <p:extLst>
      <p:ext uri="{BB962C8B-B14F-4D97-AF65-F5344CB8AC3E}">
        <p14:creationId xmlns:p14="http://schemas.microsoft.com/office/powerpoint/2010/main" val="291209636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6096000"/>
            <a:ext cx="8839200" cy="685800"/>
          </a:xfrm>
        </p:spPr>
        <p:txBody>
          <a:bodyPr>
            <a:noAutofit/>
          </a:bodyPr>
          <a:lstStyle/>
          <a:p>
            <a:pPr algn="l"/>
            <a:r>
              <a:rPr lang="en-US" sz="3200" dirty="0" smtClean="0">
                <a:solidFill>
                  <a:schemeClr val="tx1">
                    <a:lumMod val="85000"/>
                  </a:schemeClr>
                </a:solidFill>
                <a:latin typeface="+mn-lt"/>
              </a:rPr>
              <a:t>&gt; Why Erlang?</a:t>
            </a:r>
            <a:endParaRPr lang="en-US" sz="3200" dirty="0">
              <a:solidFill>
                <a:schemeClr val="tx1">
                  <a:lumMod val="85000"/>
                </a:schemeClr>
              </a:solidFill>
              <a:latin typeface="+mn-lt"/>
            </a:endParaRPr>
          </a:p>
        </p:txBody>
      </p:sp>
      <p:sp>
        <p:nvSpPr>
          <p:cNvPr id="4" name="Rectangle 3"/>
          <p:cNvSpPr/>
          <p:nvPr/>
        </p:nvSpPr>
        <p:spPr>
          <a:xfrm>
            <a:off x="762000" y="1135197"/>
            <a:ext cx="7620000" cy="4801314"/>
          </a:xfrm>
          <a:prstGeom prst="rect">
            <a:avLst/>
          </a:prstGeom>
        </p:spPr>
        <p:txBody>
          <a:bodyPr wrap="square">
            <a:spAutoFit/>
          </a:bodyPr>
          <a:lstStyle/>
          <a:p>
            <a:pPr lvl="1" algn="ctr" fontAlgn="base"/>
            <a:r>
              <a:rPr lang="en-US" sz="4800" dirty="0">
                <a:solidFill>
                  <a:schemeClr val="tx1">
                    <a:lumMod val="85000"/>
                  </a:schemeClr>
                </a:solidFill>
              </a:rPr>
              <a:t>Erlang is </a:t>
            </a:r>
            <a:r>
              <a:rPr lang="en-US" sz="4800" b="1" dirty="0"/>
              <a:t>open</a:t>
            </a:r>
            <a:r>
              <a:rPr lang="en-US" sz="4800" dirty="0">
                <a:solidFill>
                  <a:schemeClr val="tx1">
                    <a:lumMod val="85000"/>
                  </a:schemeClr>
                </a:solidFill>
              </a:rPr>
              <a:t>, </a:t>
            </a:r>
            <a:r>
              <a:rPr lang="en-US" sz="4800" b="1" dirty="0"/>
              <a:t>proven</a:t>
            </a:r>
            <a:r>
              <a:rPr lang="en-US" sz="4800" dirty="0">
                <a:solidFill>
                  <a:schemeClr val="tx1">
                    <a:lumMod val="85000"/>
                  </a:schemeClr>
                </a:solidFill>
              </a:rPr>
              <a:t> and </a:t>
            </a:r>
            <a:r>
              <a:rPr lang="en-US" sz="4800" b="1" dirty="0"/>
              <a:t>cross-platform</a:t>
            </a:r>
            <a:r>
              <a:rPr lang="en-US" sz="4800" dirty="0">
                <a:solidFill>
                  <a:schemeClr val="tx1">
                    <a:lumMod val="85000"/>
                  </a:schemeClr>
                </a:solidFill>
              </a:rPr>
              <a:t>. </a:t>
            </a:r>
            <a:r>
              <a:rPr lang="en-US" sz="4800" dirty="0" smtClean="0">
                <a:solidFill>
                  <a:schemeClr val="tx1">
                    <a:lumMod val="85000"/>
                  </a:schemeClr>
                </a:solidFill>
              </a:rPr>
              <a:t>It simplifies </a:t>
            </a:r>
            <a:r>
              <a:rPr lang="en-US" sz="4800" dirty="0">
                <a:solidFill>
                  <a:schemeClr val="tx1">
                    <a:lumMod val="85000"/>
                  </a:schemeClr>
                </a:solidFill>
              </a:rPr>
              <a:t>writing </a:t>
            </a:r>
            <a:r>
              <a:rPr lang="en-US" sz="4800" b="1" dirty="0"/>
              <a:t>reliable</a:t>
            </a:r>
            <a:r>
              <a:rPr lang="en-US" sz="4800" dirty="0">
                <a:solidFill>
                  <a:schemeClr val="tx1">
                    <a:lumMod val="85000"/>
                  </a:schemeClr>
                </a:solidFill>
              </a:rPr>
              <a:t>, </a:t>
            </a:r>
            <a:r>
              <a:rPr lang="en-US" sz="4800" b="1" dirty="0"/>
              <a:t>concurrent</a:t>
            </a:r>
            <a:r>
              <a:rPr lang="en-US" sz="4800" dirty="0">
                <a:solidFill>
                  <a:schemeClr val="tx1">
                    <a:lumMod val="85000"/>
                  </a:schemeClr>
                </a:solidFill>
              </a:rPr>
              <a:t>, </a:t>
            </a:r>
            <a:r>
              <a:rPr lang="en-US" sz="4800" b="1" dirty="0"/>
              <a:t>distributed</a:t>
            </a:r>
            <a:r>
              <a:rPr lang="en-US" sz="4800" dirty="0">
                <a:solidFill>
                  <a:schemeClr val="tx1">
                    <a:lumMod val="85000"/>
                  </a:schemeClr>
                </a:solidFill>
              </a:rPr>
              <a:t> systems. </a:t>
            </a:r>
            <a:r>
              <a:rPr lang="en-US" sz="4800" dirty="0" smtClean="0">
                <a:solidFill>
                  <a:schemeClr val="tx1">
                    <a:lumMod val="85000"/>
                  </a:schemeClr>
                </a:solidFill>
              </a:rPr>
              <a:t>Its </a:t>
            </a:r>
            <a:r>
              <a:rPr lang="en-US" sz="4800" b="1" dirty="0" smtClean="0"/>
              <a:t>pattern matching </a:t>
            </a:r>
            <a:r>
              <a:rPr lang="en-US" sz="4800" dirty="0" smtClean="0">
                <a:solidFill>
                  <a:schemeClr val="tx1">
                    <a:lumMod val="85000"/>
                  </a:schemeClr>
                </a:solidFill>
              </a:rPr>
              <a:t>is FTW.</a:t>
            </a:r>
          </a:p>
          <a:p>
            <a:endParaRPr lang="en-US" dirty="0">
              <a:solidFill>
                <a:schemeClr val="tx1">
                  <a:lumMod val="85000"/>
                </a:schemeClr>
              </a:solidFill>
            </a:endParaRPr>
          </a:p>
        </p:txBody>
      </p:sp>
    </p:spTree>
    <p:extLst>
      <p:ext uri="{BB962C8B-B14F-4D97-AF65-F5344CB8AC3E}">
        <p14:creationId xmlns:p14="http://schemas.microsoft.com/office/powerpoint/2010/main" val="16930541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 name="Rectangle 23"/>
          <p:cNvSpPr/>
          <p:nvPr/>
        </p:nvSpPr>
        <p:spPr>
          <a:xfrm>
            <a:off x="3957525" y="1503257"/>
            <a:ext cx="4589722" cy="49737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white"/>
                </a:solidFill>
              </a:rPr>
              <a:t>Erlang </a:t>
            </a:r>
            <a:r>
              <a:rPr lang="en-US" dirty="0" err="1" smtClean="0">
                <a:solidFill>
                  <a:prstClr val="white"/>
                </a:solidFill>
              </a:rPr>
              <a:t>dev</a:t>
            </a:r>
            <a:r>
              <a:rPr lang="en-US" dirty="0" smtClean="0">
                <a:solidFill>
                  <a:prstClr val="white"/>
                </a:solidFill>
              </a:rPr>
              <a:t> stack</a:t>
            </a:r>
            <a:endParaRPr lang="en-US" dirty="0">
              <a:solidFill>
                <a:prstClr val="white"/>
              </a:solidFill>
            </a:endParaRPr>
          </a:p>
        </p:txBody>
      </p:sp>
      <p:sp>
        <p:nvSpPr>
          <p:cNvPr id="23" name="Rectangle 22"/>
          <p:cNvSpPr/>
          <p:nvPr/>
        </p:nvSpPr>
        <p:spPr>
          <a:xfrm>
            <a:off x="457200" y="1503257"/>
            <a:ext cx="2895600" cy="49737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white"/>
                </a:solidFill>
              </a:rPr>
              <a:t>.NET </a:t>
            </a:r>
            <a:r>
              <a:rPr lang="en-US" dirty="0" err="1" smtClean="0">
                <a:solidFill>
                  <a:prstClr val="white"/>
                </a:solidFill>
              </a:rPr>
              <a:t>dev</a:t>
            </a:r>
            <a:r>
              <a:rPr lang="en-US" dirty="0" smtClean="0">
                <a:solidFill>
                  <a:prstClr val="white"/>
                </a:solidFill>
              </a:rPr>
              <a:t> stack</a:t>
            </a:r>
            <a:endParaRPr lang="en-US" dirty="0">
              <a:solidFill>
                <a:prstClr val="white"/>
              </a:solidFill>
            </a:endParaRPr>
          </a:p>
        </p:txBody>
      </p:sp>
      <p:sp>
        <p:nvSpPr>
          <p:cNvPr id="2" name="Title 1"/>
          <p:cNvSpPr>
            <a:spLocks noGrp="1"/>
          </p:cNvSpPr>
          <p:nvPr>
            <p:ph type="title"/>
          </p:nvPr>
        </p:nvSpPr>
        <p:spPr>
          <a:xfrm>
            <a:off x="0" y="152400"/>
            <a:ext cx="9144000" cy="1143000"/>
          </a:xfrm>
        </p:spPr>
        <p:txBody>
          <a:bodyPr/>
          <a:lstStyle/>
          <a:p>
            <a:r>
              <a:rPr lang="en-US" dirty="0" smtClean="0">
                <a:solidFill>
                  <a:schemeClr val="bg1"/>
                </a:solidFill>
              </a:rPr>
              <a:t>Erlang Runtime System </a:t>
            </a:r>
            <a:r>
              <a:rPr lang="en-US" sz="2800" i="1" dirty="0" smtClean="0">
                <a:solidFill>
                  <a:schemeClr val="bg1"/>
                </a:solidFill>
              </a:rPr>
              <a:t>(in-context)</a:t>
            </a:r>
            <a:endParaRPr lang="en-US" i="1" dirty="0">
              <a:solidFill>
                <a:schemeClr val="bg1"/>
              </a:solidFill>
            </a:endParaRPr>
          </a:p>
        </p:txBody>
      </p:sp>
      <p:sp>
        <p:nvSpPr>
          <p:cNvPr id="5" name="Rectangle 4"/>
          <p:cNvSpPr/>
          <p:nvPr/>
        </p:nvSpPr>
        <p:spPr>
          <a:xfrm>
            <a:off x="762000" y="2133600"/>
            <a:ext cx="2286000" cy="777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 / F#</a:t>
            </a:r>
            <a:endParaRPr lang="en-US" dirty="0">
              <a:solidFill>
                <a:prstClr val="white"/>
              </a:solidFill>
            </a:endParaRPr>
          </a:p>
        </p:txBody>
      </p:sp>
      <p:sp>
        <p:nvSpPr>
          <p:cNvPr id="6" name="Rectangle 5"/>
          <p:cNvSpPr/>
          <p:nvPr/>
        </p:nvSpPr>
        <p:spPr>
          <a:xfrm>
            <a:off x="762000" y="3095661"/>
            <a:ext cx="2286000" cy="777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.NET Framework</a:t>
            </a:r>
            <a:endParaRPr lang="en-US" dirty="0">
              <a:solidFill>
                <a:prstClr val="white"/>
              </a:solidFill>
            </a:endParaRPr>
          </a:p>
        </p:txBody>
      </p:sp>
      <p:sp>
        <p:nvSpPr>
          <p:cNvPr id="8" name="Rectangle 7"/>
          <p:cNvSpPr/>
          <p:nvPr/>
        </p:nvSpPr>
        <p:spPr>
          <a:xfrm>
            <a:off x="756684" y="4057721"/>
            <a:ext cx="2286000" cy="777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CLR</a:t>
            </a:r>
            <a:endParaRPr lang="en-US" dirty="0">
              <a:solidFill>
                <a:prstClr val="white"/>
              </a:solidFill>
            </a:endParaRPr>
          </a:p>
        </p:txBody>
      </p:sp>
      <p:sp>
        <p:nvSpPr>
          <p:cNvPr id="9" name="Rectangle 8"/>
          <p:cNvSpPr/>
          <p:nvPr/>
        </p:nvSpPr>
        <p:spPr>
          <a:xfrm>
            <a:off x="756684" y="5019783"/>
            <a:ext cx="2286000" cy="107636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OS (Windows)</a:t>
            </a:r>
            <a:endParaRPr lang="en-US" dirty="0">
              <a:solidFill>
                <a:prstClr val="black"/>
              </a:solidFill>
            </a:endParaRPr>
          </a:p>
        </p:txBody>
      </p:sp>
      <p:sp>
        <p:nvSpPr>
          <p:cNvPr id="18" name="Rectangle 17"/>
          <p:cNvSpPr/>
          <p:nvPr/>
        </p:nvSpPr>
        <p:spPr>
          <a:xfrm>
            <a:off x="4523711" y="2133600"/>
            <a:ext cx="2192079" cy="777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Erlang / Elixir</a:t>
            </a:r>
            <a:endParaRPr lang="en-US" dirty="0">
              <a:solidFill>
                <a:prstClr val="white"/>
              </a:solidFill>
            </a:endParaRPr>
          </a:p>
        </p:txBody>
      </p:sp>
      <p:sp>
        <p:nvSpPr>
          <p:cNvPr id="19" name="Rectangle 18"/>
          <p:cNvSpPr/>
          <p:nvPr/>
        </p:nvSpPr>
        <p:spPr>
          <a:xfrm>
            <a:off x="4522825" y="3095661"/>
            <a:ext cx="2192965" cy="777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OTP</a:t>
            </a:r>
            <a:endParaRPr lang="en-US" dirty="0">
              <a:solidFill>
                <a:prstClr val="white"/>
              </a:solidFill>
            </a:endParaRPr>
          </a:p>
        </p:txBody>
      </p:sp>
      <p:sp>
        <p:nvSpPr>
          <p:cNvPr id="21" name="Rectangle 20"/>
          <p:cNvSpPr/>
          <p:nvPr/>
        </p:nvSpPr>
        <p:spPr>
          <a:xfrm>
            <a:off x="4271189" y="5019783"/>
            <a:ext cx="3962399" cy="107636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solidFill>
                  <a:prstClr val="black"/>
                </a:solidFill>
              </a:rPr>
              <a:t>OS (Windows, </a:t>
            </a:r>
            <a:br>
              <a:rPr lang="en-US" dirty="0" smtClean="0">
                <a:solidFill>
                  <a:prstClr val="black"/>
                </a:solidFill>
              </a:rPr>
            </a:br>
            <a:r>
              <a:rPr lang="en-US" dirty="0" smtClean="0">
                <a:solidFill>
                  <a:prstClr val="black"/>
                </a:solidFill>
              </a:rPr>
              <a:t>Linux, Mac, </a:t>
            </a:r>
            <a:br>
              <a:rPr lang="en-US" dirty="0" smtClean="0">
                <a:solidFill>
                  <a:prstClr val="black"/>
                </a:solidFill>
              </a:rPr>
            </a:br>
            <a:r>
              <a:rPr lang="en-US" dirty="0" smtClean="0">
                <a:solidFill>
                  <a:prstClr val="black"/>
                </a:solidFill>
              </a:rPr>
              <a:t>None)</a:t>
            </a:r>
            <a:endParaRPr lang="en-US" dirty="0">
              <a:solidFill>
                <a:prstClr val="black"/>
              </a:solidFill>
            </a:endParaRPr>
          </a:p>
        </p:txBody>
      </p:sp>
      <p:sp>
        <p:nvSpPr>
          <p:cNvPr id="20" name="Rectangle 19"/>
          <p:cNvSpPr/>
          <p:nvPr/>
        </p:nvSpPr>
        <p:spPr>
          <a:xfrm>
            <a:off x="4519280" y="4057721"/>
            <a:ext cx="2196509" cy="1924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white"/>
                </a:solidFill>
              </a:rPr>
              <a:t>ERTS</a:t>
            </a:r>
            <a:endParaRPr lang="en-US" dirty="0">
              <a:solidFill>
                <a:prstClr val="white"/>
              </a:solidFill>
            </a:endParaRPr>
          </a:p>
        </p:txBody>
      </p:sp>
      <p:sp>
        <p:nvSpPr>
          <p:cNvPr id="22" name="Rectangle 21"/>
          <p:cNvSpPr/>
          <p:nvPr/>
        </p:nvSpPr>
        <p:spPr>
          <a:xfrm>
            <a:off x="4849329" y="4562583"/>
            <a:ext cx="1536406" cy="1104900"/>
          </a:xfrm>
          <a:prstGeom prst="rect">
            <a:avLst/>
          </a:prstGeom>
          <a:solidFill>
            <a:schemeClr val="tx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prstClr val="white"/>
                </a:solidFill>
              </a:rPr>
              <a:t>VM</a:t>
            </a:r>
            <a:br>
              <a:rPr lang="en-US" sz="1600" dirty="0" smtClean="0">
                <a:solidFill>
                  <a:prstClr val="white"/>
                </a:solidFill>
              </a:rPr>
            </a:br>
            <a:r>
              <a:rPr lang="en-US" sz="1600" dirty="0" smtClean="0">
                <a:solidFill>
                  <a:prstClr val="white"/>
                </a:solidFill>
              </a:rPr>
              <a:t>+ Kernel</a:t>
            </a:r>
          </a:p>
          <a:p>
            <a:pPr algn="ctr"/>
            <a:r>
              <a:rPr lang="en-US" sz="1600" dirty="0" smtClean="0">
                <a:solidFill>
                  <a:prstClr val="white"/>
                </a:solidFill>
              </a:rPr>
              <a:t>+ STDLIB</a:t>
            </a:r>
            <a:endParaRPr lang="en-US" dirty="0">
              <a:solidFill>
                <a:prstClr val="white"/>
              </a:solidFill>
            </a:endParaRPr>
          </a:p>
        </p:txBody>
      </p:sp>
      <p:sp>
        <p:nvSpPr>
          <p:cNvPr id="3" name="Line Callout 1 (Border and Accent Bar) 2"/>
          <p:cNvSpPr/>
          <p:nvPr/>
        </p:nvSpPr>
        <p:spPr>
          <a:xfrm>
            <a:off x="7174316" y="3687479"/>
            <a:ext cx="1621022" cy="740484"/>
          </a:xfrm>
          <a:prstGeom prst="accentBorderCallout1">
            <a:avLst>
              <a:gd name="adj1" fmla="val 18750"/>
              <a:gd name="adj2" fmla="val -8333"/>
              <a:gd name="adj3" fmla="val 119407"/>
              <a:gd name="adj4" fmla="val -47236"/>
            </a:avLst>
          </a:prstGeom>
          <a:solidFill>
            <a:srgbClr val="FFFF00"/>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250+ years</a:t>
            </a:r>
            <a:endParaRPr lang="en-US" sz="2400" dirty="0">
              <a:solidFill>
                <a:schemeClr val="tx1"/>
              </a:solidFill>
            </a:endParaRPr>
          </a:p>
        </p:txBody>
      </p:sp>
    </p:spTree>
    <p:extLst>
      <p:ext uri="{BB962C8B-B14F-4D97-AF65-F5344CB8AC3E}">
        <p14:creationId xmlns:p14="http://schemas.microsoft.com/office/powerpoint/2010/main" val="40135983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8" grpId="0" animBg="1"/>
      <p:bldP spid="19" grpId="0" animBg="1"/>
      <p:bldP spid="20" grpId="0" animBg="1"/>
      <p:bldP spid="22"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7766" b="7766"/>
          <a:stretch>
            <a:fillRect/>
          </a:stretch>
        </p:blipFill>
        <p:spPr>
          <a:xfrm>
            <a:off x="0" y="787803"/>
            <a:ext cx="9144000" cy="5111157"/>
          </a:xfrm>
        </p:spPr>
      </p:pic>
      <p:sp>
        <p:nvSpPr>
          <p:cNvPr id="7" name="TextBox 6"/>
          <p:cNvSpPr txBox="1"/>
          <p:nvPr/>
        </p:nvSpPr>
        <p:spPr>
          <a:xfrm>
            <a:off x="364525" y="152858"/>
            <a:ext cx="8384777" cy="523220"/>
          </a:xfrm>
          <a:prstGeom prst="rect">
            <a:avLst/>
          </a:prstGeom>
          <a:noFill/>
        </p:spPr>
        <p:txBody>
          <a:bodyPr wrap="none" rtlCol="0">
            <a:spAutoFit/>
          </a:bodyPr>
          <a:lstStyle/>
          <a:p>
            <a:r>
              <a:rPr lang="en-US" sz="2800" dirty="0" smtClean="0"/>
              <a:t>I’ll have one more of these… umm… what am I drinking?</a:t>
            </a:r>
            <a:endParaRPr lang="en-US" sz="2800" dirty="0"/>
          </a:p>
        </p:txBody>
      </p:sp>
    </p:spTree>
    <p:extLst>
      <p:ext uri="{BB962C8B-B14F-4D97-AF65-F5344CB8AC3E}">
        <p14:creationId xmlns:p14="http://schemas.microsoft.com/office/powerpoint/2010/main" val="155247785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38160"/>
            <a:ext cx="8229600" cy="1143000"/>
          </a:xfrm>
        </p:spPr>
        <p:txBody>
          <a:bodyPr/>
          <a:lstStyle/>
          <a:p>
            <a:r>
              <a:rPr lang="en-US" dirty="0">
                <a:solidFill>
                  <a:schemeClr val="bg1"/>
                </a:solidFill>
              </a:rPr>
              <a:t>Erlang (the Language)</a:t>
            </a:r>
          </a:p>
        </p:txBody>
      </p:sp>
      <p:sp>
        <p:nvSpPr>
          <p:cNvPr id="3" name="TextBox 2"/>
          <p:cNvSpPr txBox="1"/>
          <p:nvPr/>
        </p:nvSpPr>
        <p:spPr>
          <a:xfrm>
            <a:off x="838200" y="6324600"/>
            <a:ext cx="2337499" cy="369332"/>
          </a:xfrm>
          <a:prstGeom prst="rect">
            <a:avLst/>
          </a:prstGeom>
          <a:noFill/>
        </p:spPr>
        <p:txBody>
          <a:bodyPr wrap="none" rtlCol="0">
            <a:spAutoFit/>
          </a:bodyPr>
          <a:lstStyle/>
          <a:p>
            <a:r>
              <a:rPr lang="en-US" dirty="0" smtClean="0">
                <a:solidFill>
                  <a:prstClr val="white"/>
                </a:solidFill>
                <a:latin typeface="Consolas" panose="020B0609020204030204" pitchFamily="49" charset="0"/>
                <a:cs typeface="Consolas" panose="020B0609020204030204" pitchFamily="49" charset="0"/>
              </a:rPr>
              <a:t>File: </a:t>
            </a:r>
            <a:r>
              <a:rPr lang="en-US" dirty="0" err="1" smtClean="0">
                <a:solidFill>
                  <a:prstClr val="white"/>
                </a:solidFill>
                <a:latin typeface="Consolas" panose="020B0609020204030204" pitchFamily="49" charset="0"/>
                <a:cs typeface="Consolas" panose="020B0609020204030204" pitchFamily="49" charset="0"/>
              </a:rPr>
              <a:t>average.erl</a:t>
            </a:r>
            <a:endParaRPr lang="en-US" dirty="0">
              <a:solidFill>
                <a:prstClr val="white"/>
              </a:solidFill>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3"/>
          <a:stretch>
            <a:fillRect/>
          </a:stretch>
        </p:blipFill>
        <p:spPr>
          <a:xfrm>
            <a:off x="838200" y="1185626"/>
            <a:ext cx="7009263" cy="4906484"/>
          </a:xfrm>
          <a:prstGeom prst="rect">
            <a:avLst/>
          </a:prstGeom>
        </p:spPr>
      </p:pic>
    </p:spTree>
    <p:extLst>
      <p:ext uri="{BB962C8B-B14F-4D97-AF65-F5344CB8AC3E}">
        <p14:creationId xmlns:p14="http://schemas.microsoft.com/office/powerpoint/2010/main" val="124283701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1"/>
            <a:ext cx="8229600" cy="5516563"/>
          </a:xfrm>
        </p:spPr>
        <p:txBody>
          <a:bodyPr>
            <a:noAutofit/>
          </a:bodyPr>
          <a:lstStyle/>
          <a:p>
            <a:pPr marL="0" indent="0" algn="ctr">
              <a:buNone/>
            </a:pPr>
            <a:r>
              <a:rPr lang="en-US" sz="4400" dirty="0" smtClean="0">
                <a:solidFill>
                  <a:srgbClr val="FFFFFF"/>
                </a:solidFill>
              </a:rPr>
              <a:t>“The performance </a:t>
            </a:r>
          </a:p>
          <a:p>
            <a:pPr marL="0" indent="0" algn="ctr">
              <a:buNone/>
            </a:pPr>
            <a:r>
              <a:rPr lang="en-US" sz="4400" dirty="0" smtClean="0">
                <a:solidFill>
                  <a:srgbClr val="FFFFFF"/>
                </a:solidFill>
              </a:rPr>
              <a:t>of a concurrent language </a:t>
            </a:r>
          </a:p>
          <a:p>
            <a:pPr marL="0" indent="0" algn="ctr">
              <a:buNone/>
            </a:pPr>
            <a:r>
              <a:rPr lang="en-US" sz="4400" dirty="0" smtClean="0">
                <a:solidFill>
                  <a:srgbClr val="FFFFFF"/>
                </a:solidFill>
              </a:rPr>
              <a:t>is predicated by three things: </a:t>
            </a:r>
          </a:p>
          <a:p>
            <a:pPr marL="0" indent="0" algn="ctr">
              <a:buNone/>
            </a:pPr>
            <a:r>
              <a:rPr lang="en-US" sz="4400" dirty="0" smtClean="0">
                <a:solidFill>
                  <a:srgbClr val="FFFFFF"/>
                </a:solidFill>
              </a:rPr>
              <a:t>the </a:t>
            </a:r>
            <a:r>
              <a:rPr lang="en-US" sz="4400" b="1" dirty="0" smtClean="0">
                <a:solidFill>
                  <a:srgbClr val="FFFFFF"/>
                </a:solidFill>
              </a:rPr>
              <a:t>context switching time, </a:t>
            </a:r>
          </a:p>
          <a:p>
            <a:pPr marL="0" indent="0" algn="ctr">
              <a:buNone/>
            </a:pPr>
            <a:r>
              <a:rPr lang="en-US" sz="4400" dirty="0" smtClean="0">
                <a:solidFill>
                  <a:srgbClr val="FFFFFF"/>
                </a:solidFill>
              </a:rPr>
              <a:t>The </a:t>
            </a:r>
            <a:r>
              <a:rPr lang="en-US" sz="4400" b="1" dirty="0" smtClean="0">
                <a:solidFill>
                  <a:srgbClr val="FFFFFF"/>
                </a:solidFill>
              </a:rPr>
              <a:t>message passing time</a:t>
            </a:r>
            <a:r>
              <a:rPr lang="en-US" sz="4400" dirty="0" smtClean="0">
                <a:solidFill>
                  <a:srgbClr val="FFFFFF"/>
                </a:solidFill>
              </a:rPr>
              <a:t>,</a:t>
            </a:r>
          </a:p>
          <a:p>
            <a:pPr marL="0" indent="0" algn="ctr">
              <a:buNone/>
            </a:pPr>
            <a:r>
              <a:rPr lang="en-US" sz="4400" dirty="0" smtClean="0">
                <a:solidFill>
                  <a:srgbClr val="FFFFFF"/>
                </a:solidFill>
              </a:rPr>
              <a:t>and the </a:t>
            </a:r>
            <a:r>
              <a:rPr lang="en-US" sz="4400" b="1" dirty="0" smtClean="0">
                <a:solidFill>
                  <a:srgbClr val="FFFFFF"/>
                </a:solidFill>
              </a:rPr>
              <a:t>time to create a process</a:t>
            </a:r>
            <a:r>
              <a:rPr lang="en-US" sz="4400" dirty="0" smtClean="0">
                <a:solidFill>
                  <a:srgbClr val="FFFFFF"/>
                </a:solidFill>
              </a:rPr>
              <a:t>.” </a:t>
            </a:r>
          </a:p>
          <a:p>
            <a:pPr marL="0" indent="0" algn="ctr">
              <a:buNone/>
            </a:pPr>
            <a:r>
              <a:rPr lang="en-US" dirty="0" smtClean="0">
                <a:solidFill>
                  <a:srgbClr val="FFFFFF"/>
                </a:solidFill>
              </a:rPr>
              <a:t>–Mike Williams</a:t>
            </a:r>
            <a:endParaRPr lang="en-US" dirty="0">
              <a:solidFill>
                <a:srgbClr val="FFFFFF"/>
              </a:solidFill>
            </a:endParaRPr>
          </a:p>
        </p:txBody>
      </p:sp>
    </p:spTree>
    <p:extLst>
      <p:ext uri="{BB962C8B-B14F-4D97-AF65-F5344CB8AC3E}">
        <p14:creationId xmlns:p14="http://schemas.microsoft.com/office/powerpoint/2010/main" val="207352339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2"/>
          <p:cNvGrpSpPr/>
          <p:nvPr/>
        </p:nvGrpSpPr>
        <p:grpSpPr>
          <a:xfrm>
            <a:off x="457201" y="1032056"/>
            <a:ext cx="8423137" cy="4026641"/>
            <a:chOff x="475326" y="838200"/>
            <a:chExt cx="8079082" cy="3871770"/>
          </a:xfrm>
        </p:grpSpPr>
        <p:grpSp>
          <p:nvGrpSpPr>
            <p:cNvPr id="4" name="Group 3"/>
            <p:cNvGrpSpPr/>
            <p:nvPr/>
          </p:nvGrpSpPr>
          <p:grpSpPr>
            <a:xfrm>
              <a:off x="475326" y="838200"/>
              <a:ext cx="8079082" cy="1966770"/>
              <a:chOff x="463301" y="228598"/>
              <a:chExt cx="2719373" cy="560784"/>
            </a:xfrm>
          </p:grpSpPr>
          <p:sp>
            <p:nvSpPr>
              <p:cNvPr id="12" name="TextBox 11"/>
              <p:cNvSpPr txBox="1"/>
              <p:nvPr/>
            </p:nvSpPr>
            <p:spPr>
              <a:xfrm>
                <a:off x="463301" y="228600"/>
                <a:ext cx="554499" cy="560782"/>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13" name="TextBox 12"/>
              <p:cNvSpPr txBox="1"/>
              <p:nvPr/>
            </p:nvSpPr>
            <p:spPr>
              <a:xfrm>
                <a:off x="1004519" y="228600"/>
                <a:ext cx="554499" cy="560782"/>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14" name="TextBox 13"/>
              <p:cNvSpPr txBox="1"/>
              <p:nvPr/>
            </p:nvSpPr>
            <p:spPr>
              <a:xfrm>
                <a:off x="1545738" y="228599"/>
                <a:ext cx="554499" cy="560782"/>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15" name="TextBox 14"/>
              <p:cNvSpPr txBox="1"/>
              <p:nvPr/>
            </p:nvSpPr>
            <p:spPr>
              <a:xfrm>
                <a:off x="2086956" y="228598"/>
                <a:ext cx="554499" cy="560782"/>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16" name="TextBox 15"/>
              <p:cNvSpPr txBox="1"/>
              <p:nvPr/>
            </p:nvSpPr>
            <p:spPr>
              <a:xfrm>
                <a:off x="2628175" y="228600"/>
                <a:ext cx="554499" cy="560782"/>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grpSp>
        <p:grpSp>
          <p:nvGrpSpPr>
            <p:cNvPr id="5" name="Group 4"/>
            <p:cNvGrpSpPr/>
            <p:nvPr/>
          </p:nvGrpSpPr>
          <p:grpSpPr>
            <a:xfrm>
              <a:off x="475326" y="2743200"/>
              <a:ext cx="8079081" cy="1966770"/>
              <a:chOff x="463301" y="228598"/>
              <a:chExt cx="2719373" cy="560784"/>
            </a:xfrm>
          </p:grpSpPr>
          <p:sp>
            <p:nvSpPr>
              <p:cNvPr id="7" name="TextBox 6"/>
              <p:cNvSpPr txBox="1"/>
              <p:nvPr/>
            </p:nvSpPr>
            <p:spPr>
              <a:xfrm>
                <a:off x="463301" y="228600"/>
                <a:ext cx="554499" cy="560782"/>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8" name="TextBox 7"/>
              <p:cNvSpPr txBox="1"/>
              <p:nvPr/>
            </p:nvSpPr>
            <p:spPr>
              <a:xfrm>
                <a:off x="1004520" y="228598"/>
                <a:ext cx="554499" cy="560782"/>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9" name="TextBox 8"/>
              <p:cNvSpPr txBox="1"/>
              <p:nvPr/>
            </p:nvSpPr>
            <p:spPr>
              <a:xfrm>
                <a:off x="1545738" y="228599"/>
                <a:ext cx="554499" cy="560782"/>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10" name="TextBox 9"/>
              <p:cNvSpPr txBox="1"/>
              <p:nvPr/>
            </p:nvSpPr>
            <p:spPr>
              <a:xfrm>
                <a:off x="2086956" y="228598"/>
                <a:ext cx="554499" cy="560782"/>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11" name="TextBox 10"/>
              <p:cNvSpPr txBox="1"/>
              <p:nvPr/>
            </p:nvSpPr>
            <p:spPr>
              <a:xfrm>
                <a:off x="2628175" y="228600"/>
                <a:ext cx="554499" cy="560782"/>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grpSp>
      </p:grpSp>
      <p:sp>
        <p:nvSpPr>
          <p:cNvPr id="17" name="TextBox 16"/>
          <p:cNvSpPr txBox="1"/>
          <p:nvPr/>
        </p:nvSpPr>
        <p:spPr>
          <a:xfrm>
            <a:off x="742951" y="76201"/>
            <a:ext cx="7848599" cy="830997"/>
          </a:xfrm>
          <a:prstGeom prst="rect">
            <a:avLst/>
          </a:prstGeom>
          <a:noFill/>
        </p:spPr>
        <p:txBody>
          <a:bodyPr wrap="square" rtlCol="0">
            <a:spAutoFit/>
          </a:bodyPr>
          <a:lstStyle/>
          <a:p>
            <a:pPr algn="ctr"/>
            <a:r>
              <a:rPr lang="en-US" sz="2400" b="1" dirty="0" smtClean="0">
                <a:solidFill>
                  <a:prstClr val="white"/>
                </a:solidFill>
              </a:rPr>
              <a:t>One Java 6 or .</a:t>
            </a:r>
            <a:r>
              <a:rPr lang="en-US" sz="2400" b="1" dirty="0">
                <a:solidFill>
                  <a:prstClr val="white"/>
                </a:solidFill>
              </a:rPr>
              <a:t>NET 4.0 </a:t>
            </a:r>
            <a:r>
              <a:rPr lang="en-US" sz="2400" b="1" dirty="0" smtClean="0">
                <a:solidFill>
                  <a:prstClr val="white"/>
                </a:solidFill>
              </a:rPr>
              <a:t>Thread </a:t>
            </a:r>
            <a:br>
              <a:rPr lang="en-US" sz="2400" b="1" dirty="0" smtClean="0">
                <a:solidFill>
                  <a:prstClr val="white"/>
                </a:solidFill>
              </a:rPr>
            </a:br>
            <a:r>
              <a:rPr lang="en-US" sz="2400" b="1" dirty="0" smtClean="0">
                <a:solidFill>
                  <a:prstClr val="white"/>
                </a:solidFill>
              </a:rPr>
              <a:t>(allocates one megabyte)</a:t>
            </a:r>
            <a:endParaRPr lang="en-US" sz="2400" b="1" dirty="0">
              <a:solidFill>
                <a:prstClr val="white"/>
              </a:solidFill>
            </a:endParaRPr>
          </a:p>
        </p:txBody>
      </p:sp>
      <p:sp>
        <p:nvSpPr>
          <p:cNvPr id="18" name="TextBox 17"/>
          <p:cNvSpPr txBox="1"/>
          <p:nvPr/>
        </p:nvSpPr>
        <p:spPr>
          <a:xfrm>
            <a:off x="742950" y="5029201"/>
            <a:ext cx="7848599" cy="461665"/>
          </a:xfrm>
          <a:prstGeom prst="rect">
            <a:avLst/>
          </a:prstGeom>
          <a:noFill/>
        </p:spPr>
        <p:txBody>
          <a:bodyPr wrap="square" rtlCol="0">
            <a:spAutoFit/>
          </a:bodyPr>
          <a:lstStyle/>
          <a:p>
            <a:pPr algn="ctr"/>
            <a:r>
              <a:rPr lang="en-US" sz="2400" b="1" dirty="0">
                <a:solidFill>
                  <a:prstClr val="white"/>
                </a:solidFill>
              </a:rPr>
              <a:t>One Erlang Process </a:t>
            </a:r>
            <a:r>
              <a:rPr lang="en-US" sz="2400" b="1" dirty="0" smtClean="0">
                <a:solidFill>
                  <a:prstClr val="white"/>
                </a:solidFill>
              </a:rPr>
              <a:t>(allocates one </a:t>
            </a:r>
            <a:r>
              <a:rPr lang="en-US" sz="2400" b="1" dirty="0">
                <a:solidFill>
                  <a:prstClr val="white"/>
                </a:solidFill>
              </a:rPr>
              <a:t>kilobyte)</a:t>
            </a:r>
          </a:p>
        </p:txBody>
      </p:sp>
      <p:sp>
        <p:nvSpPr>
          <p:cNvPr id="20" name="Right Arrow 19"/>
          <p:cNvSpPr/>
          <p:nvPr/>
        </p:nvSpPr>
        <p:spPr>
          <a:xfrm>
            <a:off x="3810000" y="5638801"/>
            <a:ext cx="614312" cy="202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TextBox 20"/>
          <p:cNvSpPr txBox="1"/>
          <p:nvPr/>
        </p:nvSpPr>
        <p:spPr>
          <a:xfrm>
            <a:off x="228600" y="6248401"/>
            <a:ext cx="8686800" cy="461665"/>
          </a:xfrm>
          <a:prstGeom prst="rect">
            <a:avLst/>
          </a:prstGeom>
          <a:noFill/>
        </p:spPr>
        <p:txBody>
          <a:bodyPr wrap="square" rtlCol="0">
            <a:spAutoFit/>
          </a:bodyPr>
          <a:lstStyle/>
          <a:p>
            <a:r>
              <a:rPr lang="en-US" sz="2400" dirty="0" smtClean="0">
                <a:solidFill>
                  <a:prstClr val="white">
                    <a:lumMod val="50000"/>
                  </a:prstClr>
                </a:solidFill>
              </a:rPr>
              <a:t>Why -&gt; elsewhere concurrency is painful</a:t>
            </a:r>
            <a:endParaRPr lang="en-US" sz="2400" dirty="0">
              <a:solidFill>
                <a:prstClr val="white">
                  <a:lumMod val="50000"/>
                </a:prstClr>
              </a:solidFill>
            </a:endParaRPr>
          </a:p>
        </p:txBody>
      </p:sp>
      <p:sp>
        <p:nvSpPr>
          <p:cNvPr id="19" name="Rectangle 18"/>
          <p:cNvSpPr/>
          <p:nvPr/>
        </p:nvSpPr>
        <p:spPr>
          <a:xfrm>
            <a:off x="4564834" y="5562600"/>
            <a:ext cx="299631" cy="369332"/>
          </a:xfrm>
          <a:prstGeom prst="rect">
            <a:avLst/>
          </a:prstGeom>
        </p:spPr>
        <p:txBody>
          <a:bodyPr wrap="none">
            <a:spAutoFit/>
          </a:bodyPr>
          <a:lstStyle/>
          <a:p>
            <a:r>
              <a:rPr lang="en-US" dirty="0">
                <a:solidFill>
                  <a:srgbClr val="FFFF99"/>
                </a:solidFill>
              </a:rPr>
              <a:t>*</a:t>
            </a:r>
            <a:endParaRPr lang="en-US" b="1" dirty="0">
              <a:solidFill>
                <a:srgbClr val="FFFF99"/>
              </a:solidFill>
            </a:endParaRPr>
          </a:p>
        </p:txBody>
      </p:sp>
      <p:grpSp>
        <p:nvGrpSpPr>
          <p:cNvPr id="32" name="Group 31"/>
          <p:cNvGrpSpPr/>
          <p:nvPr/>
        </p:nvGrpSpPr>
        <p:grpSpPr>
          <a:xfrm>
            <a:off x="2286000" y="2039985"/>
            <a:ext cx="4724400" cy="2303417"/>
            <a:chOff x="2133600" y="2039983"/>
            <a:chExt cx="4724400" cy="2303417"/>
          </a:xfrm>
        </p:grpSpPr>
        <p:sp>
          <p:nvSpPr>
            <p:cNvPr id="27" name="Rectangle 26"/>
            <p:cNvSpPr/>
            <p:nvPr/>
          </p:nvSpPr>
          <p:spPr>
            <a:xfrm>
              <a:off x="2133600" y="20574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rPr>
                <a:t>Heap</a:t>
              </a:r>
              <a:endParaRPr lang="en-US" dirty="0">
                <a:solidFill>
                  <a:prstClr val="black"/>
                </a:solidFill>
              </a:endParaRPr>
            </a:p>
          </p:txBody>
        </p:sp>
        <p:sp>
          <p:nvSpPr>
            <p:cNvPr id="28" name="Rectangle 27"/>
            <p:cNvSpPr/>
            <p:nvPr/>
          </p:nvSpPr>
          <p:spPr>
            <a:xfrm>
              <a:off x="2271511" y="2510197"/>
              <a:ext cx="1248177" cy="381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rPr>
                <a:t>Stack</a:t>
              </a:r>
              <a:endParaRPr lang="en-US" dirty="0">
                <a:solidFill>
                  <a:prstClr val="black"/>
                </a:solidFill>
              </a:endParaRPr>
            </a:p>
          </p:txBody>
        </p:sp>
        <p:sp>
          <p:nvSpPr>
            <p:cNvPr id="29" name="Rectangle 28"/>
            <p:cNvSpPr/>
            <p:nvPr/>
          </p:nvSpPr>
          <p:spPr>
            <a:xfrm>
              <a:off x="2133600" y="34290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rPr>
                <a:t>Garbage Collector</a:t>
              </a:r>
              <a:endParaRPr lang="en-US" dirty="0">
                <a:solidFill>
                  <a:prstClr val="black"/>
                </a:solidFill>
              </a:endParaRPr>
            </a:p>
          </p:txBody>
        </p:sp>
        <p:sp>
          <p:nvSpPr>
            <p:cNvPr id="30" name="Rectangle 29"/>
            <p:cNvSpPr/>
            <p:nvPr/>
          </p:nvSpPr>
          <p:spPr>
            <a:xfrm>
              <a:off x="5334000" y="2039983"/>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rPr>
                <a:t>Mailbox</a:t>
              </a:r>
              <a:endParaRPr lang="en-US" dirty="0">
                <a:solidFill>
                  <a:prstClr val="black"/>
                </a:solidFill>
              </a:endParaRPr>
            </a:p>
          </p:txBody>
        </p:sp>
        <p:sp>
          <p:nvSpPr>
            <p:cNvPr id="31" name="Rectangle 30"/>
            <p:cNvSpPr/>
            <p:nvPr/>
          </p:nvSpPr>
          <p:spPr>
            <a:xfrm>
              <a:off x="5334000" y="34290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rPr>
                <a:t>Links and Monitors</a:t>
              </a:r>
              <a:endParaRPr lang="en-US" dirty="0">
                <a:solidFill>
                  <a:prstClr val="black"/>
                </a:solidFill>
              </a:endParaRPr>
            </a:p>
          </p:txBody>
        </p:sp>
      </p:grpSp>
    </p:spTree>
    <p:extLst>
      <p:ext uri="{BB962C8B-B14F-4D97-AF65-F5344CB8AC3E}">
        <p14:creationId xmlns:p14="http://schemas.microsoft.com/office/powerpoint/2010/main" val="478466576"/>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20"/>
                                        </p:tgtEl>
                                      </p:cBhvr>
                                    </p:animEffect>
                                    <p:set>
                                      <p:cBhvr>
                                        <p:cTn id="21" dur="1" fill="hold">
                                          <p:stCondLst>
                                            <p:cond delay="499"/>
                                          </p:stCondLst>
                                        </p:cTn>
                                        <p:tgtEl>
                                          <p:spTgt spid="20"/>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42" presetClass="path" presetSubtype="0" accel="50000" decel="50000" fill="hold" grpId="1" nodeType="withEffect">
                                  <p:stCondLst>
                                    <p:cond delay="0"/>
                                  </p:stCondLst>
                                  <p:childTnLst>
                                    <p:animMotion origin="layout" path="M 0.0007 -0.00462 L -2.22222E-6 -0.36641 " pathEditMode="relative" rAng="0" ptsTypes="AA">
                                      <p:cBhvr>
                                        <p:cTn id="29" dur="2000" fill="hold"/>
                                        <p:tgtEl>
                                          <p:spTgt spid="19"/>
                                        </p:tgtEl>
                                        <p:attrNameLst>
                                          <p:attrName>ppt_x</p:attrName>
                                          <p:attrName>ppt_y</p:attrName>
                                        </p:attrNameLst>
                                      </p:cBhvr>
                                      <p:rCtr x="-35" y="-18089"/>
                                    </p:animMotion>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8" grpId="1"/>
      <p:bldP spid="20" grpId="0" animBg="1"/>
      <p:bldP spid="20" grpId="1" animBg="1"/>
      <p:bldP spid="19" grpId="0"/>
      <p:bldP spid="19"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extBox 20"/>
          <p:cNvSpPr txBox="1"/>
          <p:nvPr/>
        </p:nvSpPr>
        <p:spPr>
          <a:xfrm>
            <a:off x="228600" y="6248401"/>
            <a:ext cx="8686800" cy="461665"/>
          </a:xfrm>
          <a:prstGeom prst="rect">
            <a:avLst/>
          </a:prstGeom>
          <a:noFill/>
        </p:spPr>
        <p:txBody>
          <a:bodyPr wrap="square" rtlCol="0">
            <a:spAutoFit/>
          </a:bodyPr>
          <a:lstStyle/>
          <a:p>
            <a:r>
              <a:rPr lang="en-US" sz="2400" dirty="0" smtClean="0">
                <a:solidFill>
                  <a:prstClr val="white">
                    <a:lumMod val="50000"/>
                  </a:prstClr>
                </a:solidFill>
              </a:rPr>
              <a:t>Why -&gt; near zero context switching cost</a:t>
            </a:r>
            <a:endParaRPr lang="en-US" sz="2400" dirty="0">
              <a:solidFill>
                <a:prstClr val="white">
                  <a:lumMod val="50000"/>
                </a:prstClr>
              </a:solidFill>
            </a:endParaRPr>
          </a:p>
        </p:txBody>
      </p:sp>
      <p:sp>
        <p:nvSpPr>
          <p:cNvPr id="33" name="Rectangle 32"/>
          <p:cNvSpPr/>
          <p:nvPr/>
        </p:nvSpPr>
        <p:spPr>
          <a:xfrm>
            <a:off x="3733800" y="3962400"/>
            <a:ext cx="11430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CPU Core</a:t>
            </a:r>
            <a:endParaRPr lang="en-US" dirty="0">
              <a:solidFill>
                <a:prstClr val="black"/>
              </a:solidFill>
            </a:endParaRPr>
          </a:p>
        </p:txBody>
      </p:sp>
      <p:sp>
        <p:nvSpPr>
          <p:cNvPr id="50" name="Rectangle 49"/>
          <p:cNvSpPr/>
          <p:nvPr/>
        </p:nvSpPr>
        <p:spPr>
          <a:xfrm>
            <a:off x="3733800" y="2360763"/>
            <a:ext cx="300082" cy="369332"/>
          </a:xfrm>
          <a:prstGeom prst="rect">
            <a:avLst/>
          </a:prstGeom>
        </p:spPr>
        <p:txBody>
          <a:bodyPr wrap="none">
            <a:spAutoFit/>
          </a:bodyPr>
          <a:lstStyle/>
          <a:p>
            <a:r>
              <a:rPr lang="en-US" b="1" dirty="0" smtClean="0">
                <a:solidFill>
                  <a:srgbClr val="FFFF99"/>
                </a:solidFill>
              </a:rPr>
              <a:t>*</a:t>
            </a:r>
            <a:endParaRPr lang="en-US" b="1" dirty="0">
              <a:solidFill>
                <a:srgbClr val="FFFF99"/>
              </a:solidFill>
            </a:endParaRPr>
          </a:p>
        </p:txBody>
      </p:sp>
      <p:sp>
        <p:nvSpPr>
          <p:cNvPr id="51" name="Flowchart: Direct Access Storage 50"/>
          <p:cNvSpPr/>
          <p:nvPr/>
        </p:nvSpPr>
        <p:spPr>
          <a:xfrm>
            <a:off x="4000500"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6" name="Group 15"/>
          <p:cNvGrpSpPr/>
          <p:nvPr/>
        </p:nvGrpSpPr>
        <p:grpSpPr>
          <a:xfrm>
            <a:off x="4715312" y="2316375"/>
            <a:ext cx="3396698" cy="2192097"/>
            <a:chOff x="4791534" y="2296671"/>
            <a:chExt cx="2798113" cy="2027481"/>
          </a:xfrm>
        </p:grpSpPr>
        <p:sp>
          <p:nvSpPr>
            <p:cNvPr id="9" name="Flowchart: Process 8"/>
            <p:cNvSpPr/>
            <p:nvPr/>
          </p:nvSpPr>
          <p:spPr>
            <a:xfrm>
              <a:off x="5449405" y="2296671"/>
              <a:ext cx="2140242" cy="2027481"/>
            </a:xfrm>
            <a:prstGeom prst="flowChartProcess">
              <a:avLst/>
            </a:prstGeom>
            <a:solidFill>
              <a:schemeClr val="bg1">
                <a:lumMod val="95000"/>
              </a:schemeClr>
            </a:solidFill>
            <a:ln w="31750" cmpd="sng">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b="1" dirty="0" smtClean="0">
                  <a:solidFill>
                    <a:prstClr val="black"/>
                  </a:solidFill>
                  <a:latin typeface="Consolas" pitchFamily="49" charset="0"/>
                  <a:cs typeface="Consolas" pitchFamily="49" charset="0"/>
                </a:rPr>
                <a:t>Reductions</a:t>
              </a:r>
            </a:p>
            <a:p>
              <a:r>
                <a:rPr lang="en-US" sz="1400" b="1" dirty="0" smtClean="0">
                  <a:solidFill>
                    <a:prstClr val="black"/>
                  </a:solidFill>
                  <a:latin typeface="Consolas" pitchFamily="49" charset="0"/>
                  <a:cs typeface="Consolas" pitchFamily="49" charset="0"/>
                </a:rPr>
                <a:t>- Do 2,000 operations</a:t>
              </a:r>
            </a:p>
            <a:p>
              <a:pPr lvl="1"/>
              <a:r>
                <a:rPr lang="en-US" sz="1100" dirty="0" smtClean="0">
                  <a:solidFill>
                    <a:prstClr val="black"/>
                  </a:solidFill>
                  <a:latin typeface="Consolas" pitchFamily="49" charset="0"/>
                  <a:cs typeface="Consolas" pitchFamily="49" charset="0"/>
                </a:rPr>
                <a:t>reduction1</a:t>
              </a:r>
              <a:r>
                <a:rPr lang="en-US" sz="1100" dirty="0">
                  <a:solidFill>
                    <a:prstClr val="black"/>
                  </a:solidFill>
                  <a:latin typeface="Consolas" pitchFamily="49" charset="0"/>
                  <a:cs typeface="Consolas" pitchFamily="49" charset="0"/>
                </a:rPr>
                <a:t/>
              </a:r>
              <a:br>
                <a:rPr lang="en-US" sz="1100" dirty="0">
                  <a:solidFill>
                    <a:prstClr val="black"/>
                  </a:solidFill>
                  <a:latin typeface="Consolas" pitchFamily="49" charset="0"/>
                  <a:cs typeface="Consolas" pitchFamily="49" charset="0"/>
                </a:rPr>
              </a:br>
              <a:r>
                <a:rPr lang="en-US" sz="1100" dirty="0">
                  <a:solidFill>
                    <a:prstClr val="black"/>
                  </a:solidFill>
                  <a:latin typeface="Consolas" pitchFamily="49" charset="0"/>
                  <a:cs typeface="Consolas" pitchFamily="49" charset="0"/>
                </a:rPr>
                <a:t>reduction3</a:t>
              </a:r>
              <a:br>
                <a:rPr lang="en-US" sz="1100" dirty="0">
                  <a:solidFill>
                    <a:prstClr val="black"/>
                  </a:solidFill>
                  <a:latin typeface="Consolas" pitchFamily="49" charset="0"/>
                  <a:cs typeface="Consolas" pitchFamily="49" charset="0"/>
                </a:rPr>
              </a:br>
              <a:r>
                <a:rPr lang="en-US" sz="1100" dirty="0" smtClean="0">
                  <a:solidFill>
                    <a:prstClr val="black"/>
                  </a:solidFill>
                  <a:latin typeface="Consolas" pitchFamily="49" charset="0"/>
                  <a:cs typeface="Consolas" pitchFamily="49" charset="0"/>
                </a:rPr>
                <a:t>.</a:t>
              </a:r>
              <a:endParaRPr lang="en-US" sz="1100" dirty="0">
                <a:solidFill>
                  <a:prstClr val="black"/>
                </a:solidFill>
                <a:latin typeface="Consolas" pitchFamily="49" charset="0"/>
                <a:cs typeface="Consolas" pitchFamily="49" charset="0"/>
              </a:endParaRPr>
            </a:p>
            <a:p>
              <a:pPr lvl="1"/>
              <a:r>
                <a:rPr lang="en-US" sz="1100" dirty="0" smtClean="0">
                  <a:solidFill>
                    <a:prstClr val="black"/>
                  </a:solidFill>
                  <a:latin typeface="Consolas" pitchFamily="49" charset="0"/>
                  <a:cs typeface="Consolas" pitchFamily="49" charset="0"/>
                </a:rPr>
                <a:t>Reduction2000</a:t>
              </a:r>
            </a:p>
            <a:p>
              <a:r>
                <a:rPr lang="en-US" sz="1400" b="1" dirty="0" smtClean="0">
                  <a:solidFill>
                    <a:prstClr val="black"/>
                  </a:solidFill>
                  <a:latin typeface="Consolas" pitchFamily="49" charset="0"/>
                  <a:cs typeface="Consolas" pitchFamily="49" charset="0"/>
                </a:rPr>
                <a:t>- Move to the next guy</a:t>
              </a:r>
              <a:br>
                <a:rPr lang="en-US" sz="1400" b="1" dirty="0" smtClean="0">
                  <a:solidFill>
                    <a:prstClr val="black"/>
                  </a:solidFill>
                  <a:latin typeface="Consolas" pitchFamily="49" charset="0"/>
                  <a:cs typeface="Consolas" pitchFamily="49" charset="0"/>
                </a:rPr>
              </a:br>
              <a:r>
                <a:rPr lang="en-US" sz="1400" b="1" dirty="0" smtClean="0">
                  <a:solidFill>
                    <a:prstClr val="black"/>
                  </a:solidFill>
                  <a:latin typeface="Consolas" pitchFamily="49" charset="0"/>
                  <a:cs typeface="Consolas" pitchFamily="49" charset="0"/>
                </a:rPr>
                <a:t>- Repeat</a:t>
              </a:r>
              <a:endParaRPr lang="en-US" sz="1400" b="1" dirty="0">
                <a:solidFill>
                  <a:prstClr val="black"/>
                </a:solidFill>
                <a:latin typeface="Consolas" pitchFamily="49" charset="0"/>
                <a:cs typeface="Consolas" pitchFamily="49" charset="0"/>
              </a:endParaRPr>
            </a:p>
          </p:txBody>
        </p:sp>
        <p:cxnSp>
          <p:nvCxnSpPr>
            <p:cNvPr id="11" name="Straight Arrow Connector 10"/>
            <p:cNvCxnSpPr>
              <a:stCxn id="9" idx="1"/>
            </p:cNvCxnSpPr>
            <p:nvPr/>
          </p:nvCxnSpPr>
          <p:spPr>
            <a:xfrm flipH="1" flipV="1">
              <a:off x="4791534" y="3308071"/>
              <a:ext cx="657871" cy="2341"/>
            </a:xfrm>
            <a:prstGeom prst="straightConnector1">
              <a:avLst/>
            </a:prstGeom>
            <a:ln w="317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a:xfrm>
            <a:off x="4114800" y="2360763"/>
            <a:ext cx="300082" cy="369332"/>
          </a:xfrm>
          <a:prstGeom prst="rect">
            <a:avLst/>
          </a:prstGeom>
        </p:spPr>
        <p:txBody>
          <a:bodyPr wrap="none">
            <a:spAutoFit/>
          </a:bodyPr>
          <a:lstStyle/>
          <a:p>
            <a:r>
              <a:rPr lang="en-US" b="1" dirty="0" smtClean="0">
                <a:solidFill>
                  <a:srgbClr val="FFFF99"/>
                </a:solidFill>
              </a:rPr>
              <a:t>*</a:t>
            </a:r>
            <a:endParaRPr lang="en-US" b="1" dirty="0">
              <a:solidFill>
                <a:srgbClr val="FFFF99"/>
              </a:solidFill>
            </a:endParaRPr>
          </a:p>
        </p:txBody>
      </p:sp>
      <p:sp>
        <p:nvSpPr>
          <p:cNvPr id="31" name="Rectangle 30"/>
          <p:cNvSpPr/>
          <p:nvPr/>
        </p:nvSpPr>
        <p:spPr>
          <a:xfrm>
            <a:off x="4495800" y="2373868"/>
            <a:ext cx="300082" cy="369332"/>
          </a:xfrm>
          <a:prstGeom prst="rect">
            <a:avLst/>
          </a:prstGeom>
        </p:spPr>
        <p:txBody>
          <a:bodyPr wrap="none">
            <a:spAutoFit/>
          </a:bodyPr>
          <a:lstStyle/>
          <a:p>
            <a:r>
              <a:rPr lang="en-US" b="1" dirty="0" smtClean="0">
                <a:solidFill>
                  <a:srgbClr val="FFFF99"/>
                </a:solidFill>
              </a:rPr>
              <a:t>*</a:t>
            </a:r>
            <a:endParaRPr lang="en-US" b="1" dirty="0">
              <a:solidFill>
                <a:srgbClr val="FFFF99"/>
              </a:solidFill>
            </a:endParaRPr>
          </a:p>
        </p:txBody>
      </p:sp>
      <p:sp>
        <p:nvSpPr>
          <p:cNvPr id="36" name="Rectangle 35"/>
          <p:cNvSpPr/>
          <p:nvPr/>
        </p:nvSpPr>
        <p:spPr>
          <a:xfrm>
            <a:off x="3781607" y="1447800"/>
            <a:ext cx="180795" cy="914400"/>
          </a:xfrm>
          <a:prstGeom prst="rect">
            <a:avLst/>
          </a:prstGeom>
          <a:pattFill prst="ltHorz">
            <a:fgClr>
              <a:schemeClr val="tx1">
                <a:lumMod val="65000"/>
                <a:lumOff val="3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37" name="Rectangle 36"/>
          <p:cNvSpPr/>
          <p:nvPr/>
        </p:nvSpPr>
        <p:spPr>
          <a:xfrm>
            <a:off x="4192695" y="1754037"/>
            <a:ext cx="150707" cy="608163"/>
          </a:xfrm>
          <a:prstGeom prst="rect">
            <a:avLst/>
          </a:prstGeom>
          <a:pattFill prst="ltHorz">
            <a:fgClr>
              <a:schemeClr val="tx1">
                <a:lumMod val="65000"/>
                <a:lumOff val="3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38" name="Rectangle 37"/>
          <p:cNvSpPr/>
          <p:nvPr/>
        </p:nvSpPr>
        <p:spPr>
          <a:xfrm>
            <a:off x="4557802" y="1600200"/>
            <a:ext cx="166598" cy="762000"/>
          </a:xfrm>
          <a:prstGeom prst="rect">
            <a:avLst/>
          </a:prstGeom>
          <a:pattFill prst="ltHorz">
            <a:fgClr>
              <a:schemeClr val="tx1">
                <a:lumMod val="65000"/>
                <a:lumOff val="3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Tree>
    <p:extLst>
      <p:ext uri="{BB962C8B-B14F-4D97-AF65-F5344CB8AC3E}">
        <p14:creationId xmlns:p14="http://schemas.microsoft.com/office/powerpoint/2010/main" val="1378198370"/>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remove" grpId="0" nodeType="clickEffect">
                                  <p:stCondLst>
                                    <p:cond delay="0"/>
                                  </p:stCondLst>
                                  <p:childTnLst>
                                    <p:animRot by="21600000">
                                      <p:cBhvr>
                                        <p:cTn id="11" dur="2000" fill="hold"/>
                                        <p:tgtEl>
                                          <p:spTgt spid="50"/>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8" presetClass="emph" presetSubtype="0" fill="remove" grpId="0" nodeType="clickEffect">
                                  <p:stCondLst>
                                    <p:cond delay="0"/>
                                  </p:stCondLst>
                                  <p:childTnLst>
                                    <p:animRot by="21600000">
                                      <p:cBhvr>
                                        <p:cTn id="15" dur="2000" fill="hold"/>
                                        <p:tgtEl>
                                          <p:spTgt spid="30"/>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8" presetClass="emph" presetSubtype="0" fill="remove" grpId="0" nodeType="clickEffect">
                                  <p:stCondLst>
                                    <p:cond delay="0"/>
                                  </p:stCondLst>
                                  <p:childTnLst>
                                    <p:animRot by="21600000">
                                      <p:cBhvr>
                                        <p:cTn id="19" dur="2000" fill="hold"/>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30" grpId="0"/>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 name="Straight Arrow Connector 3"/>
          <p:cNvCxnSpPr/>
          <p:nvPr/>
        </p:nvCxnSpPr>
        <p:spPr>
          <a:xfrm flipH="1">
            <a:off x="3953536" y="1931123"/>
            <a:ext cx="847910" cy="537443"/>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 name="Explosion 1 1"/>
          <p:cNvSpPr/>
          <p:nvPr/>
        </p:nvSpPr>
        <p:spPr>
          <a:xfrm>
            <a:off x="3494642" y="2210217"/>
            <a:ext cx="560392" cy="375167"/>
          </a:xfrm>
          <a:prstGeom prst="irregularSeal1">
            <a:avLst/>
          </a:prstGeom>
          <a:solidFill>
            <a:srgbClr val="FFFF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3733800" y="3962400"/>
            <a:ext cx="11430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CPU Core</a:t>
            </a:r>
            <a:endParaRPr lang="en-US" dirty="0">
              <a:solidFill>
                <a:prstClr val="black"/>
              </a:solidFill>
            </a:endParaRPr>
          </a:p>
        </p:txBody>
      </p:sp>
      <p:sp>
        <p:nvSpPr>
          <p:cNvPr id="50" name="Rectangle 49"/>
          <p:cNvSpPr/>
          <p:nvPr/>
        </p:nvSpPr>
        <p:spPr>
          <a:xfrm>
            <a:off x="3647042" y="2437379"/>
            <a:ext cx="300082" cy="369332"/>
          </a:xfrm>
          <a:prstGeom prst="rect">
            <a:avLst/>
          </a:prstGeom>
        </p:spPr>
        <p:txBody>
          <a:bodyPr wrap="none">
            <a:spAutoFit/>
          </a:bodyPr>
          <a:lstStyle/>
          <a:p>
            <a:r>
              <a:rPr lang="en-US" b="1" dirty="0" smtClean="0">
                <a:solidFill>
                  <a:srgbClr val="FFFF99"/>
                </a:solidFill>
              </a:rPr>
              <a:t>*</a:t>
            </a:r>
            <a:endParaRPr lang="en-US" b="1" dirty="0">
              <a:solidFill>
                <a:srgbClr val="FFFF99"/>
              </a:solidFill>
            </a:endParaRPr>
          </a:p>
        </p:txBody>
      </p:sp>
      <p:sp>
        <p:nvSpPr>
          <p:cNvPr id="51" name="Flowchart: Direct Access Storage 50"/>
          <p:cNvSpPr/>
          <p:nvPr/>
        </p:nvSpPr>
        <p:spPr>
          <a:xfrm>
            <a:off x="4000500"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4723552" y="1720392"/>
            <a:ext cx="300082" cy="369332"/>
          </a:xfrm>
          <a:prstGeom prst="rect">
            <a:avLst/>
          </a:prstGeom>
        </p:spPr>
        <p:txBody>
          <a:bodyPr wrap="none">
            <a:spAutoFit/>
          </a:bodyPr>
          <a:lstStyle/>
          <a:p>
            <a:r>
              <a:rPr lang="en-US" b="1" dirty="0" smtClean="0">
                <a:solidFill>
                  <a:srgbClr val="FFFF99"/>
                </a:solidFill>
              </a:rPr>
              <a:t>*</a:t>
            </a:r>
            <a:endParaRPr lang="en-US" b="1" dirty="0">
              <a:solidFill>
                <a:srgbClr val="FFFF99"/>
              </a:solidFill>
            </a:endParaRPr>
          </a:p>
        </p:txBody>
      </p:sp>
      <p:sp>
        <p:nvSpPr>
          <p:cNvPr id="36" name="Rectangle 35"/>
          <p:cNvSpPr/>
          <p:nvPr/>
        </p:nvSpPr>
        <p:spPr>
          <a:xfrm>
            <a:off x="3694849" y="1491076"/>
            <a:ext cx="180795" cy="947741"/>
          </a:xfrm>
          <a:prstGeom prst="rect">
            <a:avLst/>
          </a:prstGeom>
          <a:pattFill prst="ltHorz">
            <a:fgClr>
              <a:schemeClr val="tx1">
                <a:lumMod val="65000"/>
                <a:lumOff val="3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37" name="Rectangle 36"/>
          <p:cNvSpPr/>
          <p:nvPr/>
        </p:nvSpPr>
        <p:spPr>
          <a:xfrm>
            <a:off x="4801448" y="1491076"/>
            <a:ext cx="150707" cy="229317"/>
          </a:xfrm>
          <a:prstGeom prst="rect">
            <a:avLst/>
          </a:prstGeom>
          <a:pattFill prst="ltHorz">
            <a:fgClr>
              <a:schemeClr val="tx1">
                <a:lumMod val="65000"/>
                <a:lumOff val="3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4" name="TextBox 13"/>
          <p:cNvSpPr txBox="1"/>
          <p:nvPr/>
        </p:nvSpPr>
        <p:spPr>
          <a:xfrm>
            <a:off x="228600" y="6248401"/>
            <a:ext cx="8610600" cy="461665"/>
          </a:xfrm>
          <a:prstGeom prst="rect">
            <a:avLst/>
          </a:prstGeom>
          <a:noFill/>
        </p:spPr>
        <p:txBody>
          <a:bodyPr wrap="square" rtlCol="0">
            <a:spAutoFit/>
          </a:bodyPr>
          <a:lstStyle/>
          <a:p>
            <a:r>
              <a:rPr lang="en-US" sz="2400" dirty="0" smtClean="0">
                <a:solidFill>
                  <a:prstClr val="white">
                    <a:lumMod val="50000"/>
                  </a:prstClr>
                </a:solidFill>
              </a:rPr>
              <a:t>Why -&gt; supervision</a:t>
            </a:r>
            <a:endParaRPr lang="en-US" sz="2400" dirty="0">
              <a:solidFill>
                <a:prstClr val="white">
                  <a:lumMod val="50000"/>
                </a:prstClr>
              </a:solidFill>
            </a:endParaRPr>
          </a:p>
        </p:txBody>
      </p:sp>
      <p:sp>
        <p:nvSpPr>
          <p:cNvPr id="15" name="Rectangle 14"/>
          <p:cNvSpPr/>
          <p:nvPr/>
        </p:nvSpPr>
        <p:spPr>
          <a:xfrm>
            <a:off x="3694849" y="2362616"/>
            <a:ext cx="180795" cy="74763"/>
          </a:xfrm>
          <a:prstGeom prst="rect">
            <a:avLst/>
          </a:prstGeom>
          <a:pattFill prst="ltHorz">
            <a:fgClr>
              <a:schemeClr val="tx1">
                <a:lumMod val="65000"/>
                <a:lumOff val="35000"/>
              </a:schemeClr>
            </a:fgClr>
            <a:bgClr>
              <a:srgbClr val="FF00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24" name="Rectangle 23"/>
          <p:cNvSpPr/>
          <p:nvPr/>
        </p:nvSpPr>
        <p:spPr>
          <a:xfrm>
            <a:off x="3713897" y="1551150"/>
            <a:ext cx="180795" cy="898919"/>
          </a:xfrm>
          <a:prstGeom prst="rect">
            <a:avLst/>
          </a:prstGeom>
          <a:pattFill prst="ltHorz">
            <a:fgClr>
              <a:schemeClr val="tx1">
                <a:lumMod val="65000"/>
                <a:lumOff val="3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cxnSp>
        <p:nvCxnSpPr>
          <p:cNvPr id="21" name="Straight Arrow Connector 20"/>
          <p:cNvCxnSpPr/>
          <p:nvPr/>
        </p:nvCxnSpPr>
        <p:spPr>
          <a:xfrm flipV="1">
            <a:off x="3933059" y="1849968"/>
            <a:ext cx="878342" cy="489025"/>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495802" y="1219200"/>
            <a:ext cx="761747" cy="253916"/>
          </a:xfrm>
          <a:prstGeom prst="rect">
            <a:avLst/>
          </a:prstGeom>
          <a:noFill/>
        </p:spPr>
        <p:txBody>
          <a:bodyPr wrap="none" rtlCol="0">
            <a:spAutoFit/>
          </a:bodyPr>
          <a:lstStyle/>
          <a:p>
            <a:r>
              <a:rPr lang="en-US" sz="1050" dirty="0">
                <a:solidFill>
                  <a:prstClr val="white"/>
                </a:solidFill>
              </a:rPr>
              <a:t>s</a:t>
            </a:r>
            <a:r>
              <a:rPr lang="en-US" sz="1050" dirty="0" smtClean="0">
                <a:solidFill>
                  <a:prstClr val="white"/>
                </a:solidFill>
              </a:rPr>
              <a:t>upervisor</a:t>
            </a:r>
            <a:endParaRPr lang="en-US" sz="1050" dirty="0">
              <a:solidFill>
                <a:prstClr val="white"/>
              </a:solidFill>
            </a:endParaRPr>
          </a:p>
        </p:txBody>
      </p:sp>
      <p:sp>
        <p:nvSpPr>
          <p:cNvPr id="20" name="TextBox 19"/>
          <p:cNvSpPr txBox="1"/>
          <p:nvPr/>
        </p:nvSpPr>
        <p:spPr>
          <a:xfrm>
            <a:off x="3494643" y="1230169"/>
            <a:ext cx="556563" cy="246221"/>
          </a:xfrm>
          <a:prstGeom prst="rect">
            <a:avLst/>
          </a:prstGeom>
          <a:noFill/>
        </p:spPr>
        <p:txBody>
          <a:bodyPr wrap="none" rtlCol="0">
            <a:spAutoFit/>
          </a:bodyPr>
          <a:lstStyle/>
          <a:p>
            <a:r>
              <a:rPr lang="en-US" sz="1000" dirty="0" smtClean="0">
                <a:solidFill>
                  <a:prstClr val="white"/>
                </a:solidFill>
              </a:rPr>
              <a:t>worker</a:t>
            </a:r>
            <a:endParaRPr lang="en-US" sz="1000" dirty="0">
              <a:solidFill>
                <a:prstClr val="white"/>
              </a:solidFill>
            </a:endParaRPr>
          </a:p>
        </p:txBody>
      </p:sp>
    </p:spTree>
    <p:extLst>
      <p:ext uri="{BB962C8B-B14F-4D97-AF65-F5344CB8AC3E}">
        <p14:creationId xmlns:p14="http://schemas.microsoft.com/office/powerpoint/2010/main" val="1656933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remove" grpId="0" nodeType="clickEffect">
                                  <p:stCondLst>
                                    <p:cond delay="0"/>
                                  </p:stCondLst>
                                  <p:childTnLst>
                                    <p:animRot by="21600000">
                                      <p:cBhvr>
                                        <p:cTn id="6" dur="2000" fill="hold"/>
                                        <p:tgtEl>
                                          <p:spTgt spid="50"/>
                                        </p:tgtEl>
                                        <p:attrNameLst>
                                          <p:attrName>r</p:attrName>
                                        </p:attrNameLst>
                                      </p:cBhvr>
                                    </p:animRot>
                                  </p:childTnLst>
                                </p:cTn>
                              </p:par>
                              <p:par>
                                <p:cTn id="7" presetID="1" presetClass="entr" presetSubtype="0" fill="hold" grpId="0" nodeType="withEffect">
                                  <p:stCondLst>
                                    <p:cond delay="1750"/>
                                  </p:stCondLst>
                                  <p:childTnLst>
                                    <p:set>
                                      <p:cBhvr>
                                        <p:cTn id="8" dur="1" fill="hold">
                                          <p:stCondLst>
                                            <p:cond delay="0"/>
                                          </p:stCondLst>
                                        </p:cTn>
                                        <p:tgtEl>
                                          <p:spTgt spid="15"/>
                                        </p:tgtEl>
                                        <p:attrNameLst>
                                          <p:attrName>style.visibility</p:attrName>
                                        </p:attrNameLst>
                                      </p:cBhvr>
                                      <p:to>
                                        <p:strVal val="visible"/>
                                      </p:to>
                                    </p:set>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2000"/>
                            </p:stCondLst>
                            <p:childTnLst>
                              <p:par>
                                <p:cTn id="13" presetID="8" presetClass="emph" presetSubtype="0" fill="hold" grpId="0" nodeType="afterEffect">
                                  <p:stCondLst>
                                    <p:cond delay="0"/>
                                  </p:stCondLst>
                                  <p:childTnLst>
                                    <p:animRot by="21600000">
                                      <p:cBhvr>
                                        <p:cTn id="14" dur="2000" fill="hold"/>
                                        <p:tgtEl>
                                          <p:spTgt spid="30"/>
                                        </p:tgtEl>
                                        <p:attrNameLst>
                                          <p:attrName>r</p:attrName>
                                        </p:attrNameLst>
                                      </p:cBhvr>
                                    </p:animRo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53" presetClass="exit" presetSubtype="32" fill="hold" grpId="1" nodeType="withEffect">
                                  <p:stCondLst>
                                    <p:cond delay="0"/>
                                  </p:stCondLst>
                                  <p:childTnLst>
                                    <p:anim calcmode="lin" valueType="num">
                                      <p:cBhvr>
                                        <p:cTn id="18" dur="500"/>
                                        <p:tgtEl>
                                          <p:spTgt spid="15"/>
                                        </p:tgtEl>
                                        <p:attrNameLst>
                                          <p:attrName>ppt_w</p:attrName>
                                        </p:attrNameLst>
                                      </p:cBhvr>
                                      <p:tavLst>
                                        <p:tav tm="0">
                                          <p:val>
                                            <p:strVal val="ppt_w"/>
                                          </p:val>
                                        </p:tav>
                                        <p:tav tm="100000">
                                          <p:val>
                                            <p:fltVal val="0"/>
                                          </p:val>
                                        </p:tav>
                                      </p:tavLst>
                                    </p:anim>
                                    <p:anim calcmode="lin" valueType="num">
                                      <p:cBhvr>
                                        <p:cTn id="19" dur="500"/>
                                        <p:tgtEl>
                                          <p:spTgt spid="15"/>
                                        </p:tgtEl>
                                        <p:attrNameLst>
                                          <p:attrName>ppt_h</p:attrName>
                                        </p:attrNameLst>
                                      </p:cBhvr>
                                      <p:tavLst>
                                        <p:tav tm="0">
                                          <p:val>
                                            <p:strVal val="ppt_h"/>
                                          </p:val>
                                        </p:tav>
                                        <p:tav tm="100000">
                                          <p:val>
                                            <p:fltVal val="0"/>
                                          </p:val>
                                        </p:tav>
                                      </p:tavLst>
                                    </p:anim>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par>
                                <p:cTn id="22" presetID="53" presetClass="exit" presetSubtype="32" fill="hold" grpId="1" nodeType="withEffect">
                                  <p:stCondLst>
                                    <p:cond delay="0"/>
                                  </p:stCondLst>
                                  <p:childTnLst>
                                    <p:anim calcmode="lin" valueType="num">
                                      <p:cBhvr>
                                        <p:cTn id="23" dur="500"/>
                                        <p:tgtEl>
                                          <p:spTgt spid="2"/>
                                        </p:tgtEl>
                                        <p:attrNameLst>
                                          <p:attrName>ppt_w</p:attrName>
                                        </p:attrNameLst>
                                      </p:cBhvr>
                                      <p:tavLst>
                                        <p:tav tm="0">
                                          <p:val>
                                            <p:strVal val="ppt_w"/>
                                          </p:val>
                                        </p:tav>
                                        <p:tav tm="100000">
                                          <p:val>
                                            <p:fltVal val="0"/>
                                          </p:val>
                                        </p:tav>
                                      </p:tavLst>
                                    </p:anim>
                                    <p:anim calcmode="lin" valueType="num">
                                      <p:cBhvr>
                                        <p:cTn id="24" dur="500"/>
                                        <p:tgtEl>
                                          <p:spTgt spid="2"/>
                                        </p:tgtEl>
                                        <p:attrNameLst>
                                          <p:attrName>ppt_h</p:attrName>
                                        </p:attrNameLst>
                                      </p:cBhvr>
                                      <p:tavLst>
                                        <p:tav tm="0">
                                          <p:val>
                                            <p:strVal val="ppt_h"/>
                                          </p:val>
                                        </p:tav>
                                        <p:tav tm="100000">
                                          <p:val>
                                            <p:fltVal val="0"/>
                                          </p:val>
                                        </p:tav>
                                      </p:tavLst>
                                    </p:anim>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53" presetClass="exit" presetSubtype="32" fill="hold" grpId="0" nodeType="withEffect">
                                  <p:stCondLst>
                                    <p:cond delay="0"/>
                                  </p:stCondLst>
                                  <p:childTnLst>
                                    <p:anim calcmode="lin" valueType="num">
                                      <p:cBhvr>
                                        <p:cTn id="28" dur="500"/>
                                        <p:tgtEl>
                                          <p:spTgt spid="36"/>
                                        </p:tgtEl>
                                        <p:attrNameLst>
                                          <p:attrName>ppt_w</p:attrName>
                                        </p:attrNameLst>
                                      </p:cBhvr>
                                      <p:tavLst>
                                        <p:tav tm="0">
                                          <p:val>
                                            <p:strVal val="ppt_w"/>
                                          </p:val>
                                        </p:tav>
                                        <p:tav tm="100000">
                                          <p:val>
                                            <p:fltVal val="0"/>
                                          </p:val>
                                        </p:tav>
                                      </p:tavLst>
                                    </p:anim>
                                    <p:anim calcmode="lin" valueType="num">
                                      <p:cBhvr>
                                        <p:cTn id="29" dur="500"/>
                                        <p:tgtEl>
                                          <p:spTgt spid="36"/>
                                        </p:tgtEl>
                                        <p:attrNameLst>
                                          <p:attrName>ppt_h</p:attrName>
                                        </p:attrNameLst>
                                      </p:cBhvr>
                                      <p:tavLst>
                                        <p:tav tm="0">
                                          <p:val>
                                            <p:strVal val="ppt_h"/>
                                          </p:val>
                                        </p:tav>
                                        <p:tav tm="100000">
                                          <p:val>
                                            <p:fltVal val="0"/>
                                          </p:val>
                                        </p:tav>
                                      </p:tavLst>
                                    </p:anim>
                                    <p:animEffect transition="out" filter="fade">
                                      <p:cBhvr>
                                        <p:cTn id="30" dur="500"/>
                                        <p:tgtEl>
                                          <p:spTgt spid="36"/>
                                        </p:tgtEl>
                                      </p:cBhvr>
                                    </p:animEffect>
                                    <p:set>
                                      <p:cBhvr>
                                        <p:cTn id="31" dur="1" fill="hold">
                                          <p:stCondLst>
                                            <p:cond delay="499"/>
                                          </p:stCondLst>
                                        </p:cTn>
                                        <p:tgtEl>
                                          <p:spTgt spid="36"/>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21"/>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0"/>
                                        </p:tgtEl>
                                      </p:cBhvr>
                                    </p:animEffect>
                                    <p:set>
                                      <p:cBhvr>
                                        <p:cTn id="36" dur="1" fill="hold">
                                          <p:stCondLst>
                                            <p:cond delay="499"/>
                                          </p:stCondLst>
                                        </p:cTn>
                                        <p:tgtEl>
                                          <p:spTgt spid="50"/>
                                        </p:tgtEl>
                                        <p:attrNameLst>
                                          <p:attrName>style.visibility</p:attrName>
                                        </p:attrNameLst>
                                      </p:cBhvr>
                                      <p:to>
                                        <p:strVal val="hidden"/>
                                      </p:to>
                                    </p:set>
                                  </p:childTnLst>
                                </p:cTn>
                              </p:par>
                              <p:par>
                                <p:cTn id="37" presetID="53" presetClass="entr" presetSubtype="16" fill="hold" grpId="0" nodeType="withEffect">
                                  <p:stCondLst>
                                    <p:cond delay="50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Effect transition="in" filter="fade">
                                      <p:cBhvr>
                                        <p:cTn id="41" dur="500"/>
                                        <p:tgtEl>
                                          <p:spTgt spid="24"/>
                                        </p:tgtEl>
                                      </p:cBhvr>
                                    </p:animEffect>
                                  </p:childTnLst>
                                </p:cTn>
                              </p:par>
                            </p:childTnLst>
                          </p:cTn>
                        </p:par>
                        <p:par>
                          <p:cTn id="42" fill="hold">
                            <p:stCondLst>
                              <p:cond delay="4000"/>
                            </p:stCondLst>
                            <p:childTnLst>
                              <p:par>
                                <p:cTn id="43" presetID="1" presetClass="entr" presetSubtype="0" fill="hold" grpId="2" nodeType="after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childTnLst>
                          </p:cTn>
                        </p:par>
                        <p:par>
                          <p:cTn id="45" fill="hold">
                            <p:stCondLst>
                              <p:cond delay="4000"/>
                            </p:stCondLst>
                            <p:childTnLst>
                              <p:par>
                                <p:cTn id="46" presetID="8" presetClass="emph" presetSubtype="0" fill="hold" grpId="3" nodeType="afterEffect">
                                  <p:stCondLst>
                                    <p:cond delay="0"/>
                                  </p:stCondLst>
                                  <p:childTnLst>
                                    <p:animRot by="21600000">
                                      <p:cBhvr>
                                        <p:cTn id="47" dur="2000" fill="hold"/>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0" grpId="0"/>
      <p:bldP spid="50" grpId="1"/>
      <p:bldP spid="50" grpId="2"/>
      <p:bldP spid="50" grpId="3"/>
      <p:bldP spid="30" grpId="0"/>
      <p:bldP spid="36" grpId="0" animBg="1"/>
      <p:bldP spid="15" grpId="0" animBg="1"/>
      <p:bldP spid="15" grpId="1" animBg="1"/>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extBox 20"/>
          <p:cNvSpPr txBox="1"/>
          <p:nvPr/>
        </p:nvSpPr>
        <p:spPr>
          <a:xfrm>
            <a:off x="228600" y="6248401"/>
            <a:ext cx="8686800" cy="461665"/>
          </a:xfrm>
          <a:prstGeom prst="rect">
            <a:avLst/>
          </a:prstGeom>
          <a:noFill/>
        </p:spPr>
        <p:txBody>
          <a:bodyPr wrap="square" rtlCol="0">
            <a:spAutoFit/>
          </a:bodyPr>
          <a:lstStyle/>
          <a:p>
            <a:r>
              <a:rPr lang="en-US" sz="2400" dirty="0" smtClean="0">
                <a:solidFill>
                  <a:prstClr val="white">
                    <a:lumMod val="50000"/>
                  </a:prstClr>
                </a:solidFill>
              </a:rPr>
              <a:t>Why -&gt; elsewhere concurrency is painful</a:t>
            </a:r>
            <a:endParaRPr lang="en-US" sz="2400" dirty="0">
              <a:solidFill>
                <a:prstClr val="white">
                  <a:lumMod val="50000"/>
                </a:prstClr>
              </a:solidFill>
            </a:endParaRPr>
          </a:p>
        </p:txBody>
      </p:sp>
      <p:sp>
        <p:nvSpPr>
          <p:cNvPr id="19" name="Rectangle 18"/>
          <p:cNvSpPr/>
          <p:nvPr/>
        </p:nvSpPr>
        <p:spPr>
          <a:xfrm>
            <a:off x="1923189" y="2362202"/>
            <a:ext cx="759493" cy="646331"/>
          </a:xfrm>
          <a:prstGeom prst="rect">
            <a:avLst/>
          </a:prstGeom>
        </p:spPr>
        <p:txBody>
          <a:bodyPr wrap="none">
            <a:spAutoFit/>
          </a:bodyPr>
          <a:lstStyle/>
          <a:p>
            <a:r>
              <a:rPr lang="en-US" dirty="0" smtClean="0">
                <a:solidFill>
                  <a:srgbClr val="FFFF99"/>
                </a:solidFill>
              </a:rPr>
              <a:t>*****</a:t>
            </a:r>
            <a:br>
              <a:rPr lang="en-US" dirty="0" smtClean="0">
                <a:solidFill>
                  <a:srgbClr val="FFFF99"/>
                </a:solidFill>
              </a:rPr>
            </a:br>
            <a:r>
              <a:rPr lang="en-US" dirty="0" smtClean="0">
                <a:solidFill>
                  <a:srgbClr val="FFFF99"/>
                </a:solidFill>
              </a:rPr>
              <a:t>*****</a:t>
            </a:r>
            <a:endParaRPr lang="en-US" b="1" dirty="0">
              <a:solidFill>
                <a:srgbClr val="FFFF99"/>
              </a:solidFill>
            </a:endParaRPr>
          </a:p>
        </p:txBody>
      </p:sp>
      <p:sp>
        <p:nvSpPr>
          <p:cNvPr id="22" name="Rectangle 21"/>
          <p:cNvSpPr/>
          <p:nvPr/>
        </p:nvSpPr>
        <p:spPr>
          <a:xfrm>
            <a:off x="6096000" y="3962400"/>
            <a:ext cx="11430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Core</a:t>
            </a:r>
            <a:endParaRPr lang="en-US" dirty="0">
              <a:solidFill>
                <a:prstClr val="black"/>
              </a:solidFill>
            </a:endParaRPr>
          </a:p>
        </p:txBody>
      </p:sp>
      <p:sp>
        <p:nvSpPr>
          <p:cNvPr id="33" name="Rectangle 32"/>
          <p:cNvSpPr/>
          <p:nvPr/>
        </p:nvSpPr>
        <p:spPr>
          <a:xfrm>
            <a:off x="4648200" y="3962400"/>
            <a:ext cx="11430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Core</a:t>
            </a:r>
            <a:endParaRPr lang="en-US" dirty="0">
              <a:solidFill>
                <a:prstClr val="black"/>
              </a:solidFill>
            </a:endParaRPr>
          </a:p>
        </p:txBody>
      </p:sp>
      <p:sp>
        <p:nvSpPr>
          <p:cNvPr id="34" name="Rectangle 33"/>
          <p:cNvSpPr/>
          <p:nvPr/>
        </p:nvSpPr>
        <p:spPr>
          <a:xfrm>
            <a:off x="3200400" y="3962400"/>
            <a:ext cx="11430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Core</a:t>
            </a:r>
            <a:endParaRPr lang="en-US" dirty="0">
              <a:solidFill>
                <a:prstClr val="black"/>
              </a:solidFill>
            </a:endParaRPr>
          </a:p>
        </p:txBody>
      </p:sp>
      <p:sp>
        <p:nvSpPr>
          <p:cNvPr id="35" name="Rectangle 34"/>
          <p:cNvSpPr/>
          <p:nvPr/>
        </p:nvSpPr>
        <p:spPr>
          <a:xfrm>
            <a:off x="1752600" y="3962400"/>
            <a:ext cx="11430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Core</a:t>
            </a:r>
            <a:endParaRPr lang="en-US" dirty="0">
              <a:solidFill>
                <a:prstClr val="black"/>
              </a:solidFill>
            </a:endParaRPr>
          </a:p>
        </p:txBody>
      </p:sp>
      <p:sp>
        <p:nvSpPr>
          <p:cNvPr id="23" name="Flowchart: Direct Access Storage 22"/>
          <p:cNvSpPr/>
          <p:nvPr/>
        </p:nvSpPr>
        <p:spPr>
          <a:xfrm>
            <a:off x="2019300"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Rectangle 47"/>
          <p:cNvSpPr/>
          <p:nvPr/>
        </p:nvSpPr>
        <p:spPr>
          <a:xfrm>
            <a:off x="3370990" y="2362202"/>
            <a:ext cx="759493" cy="646331"/>
          </a:xfrm>
          <a:prstGeom prst="rect">
            <a:avLst/>
          </a:prstGeom>
        </p:spPr>
        <p:txBody>
          <a:bodyPr wrap="none">
            <a:spAutoFit/>
          </a:bodyPr>
          <a:lstStyle/>
          <a:p>
            <a:r>
              <a:rPr lang="en-US" dirty="0" smtClean="0">
                <a:solidFill>
                  <a:srgbClr val="FFFF99"/>
                </a:solidFill>
              </a:rPr>
              <a:t>*****</a:t>
            </a:r>
            <a:br>
              <a:rPr lang="en-US" dirty="0" smtClean="0">
                <a:solidFill>
                  <a:srgbClr val="FFFF99"/>
                </a:solidFill>
              </a:rPr>
            </a:br>
            <a:r>
              <a:rPr lang="en-US" dirty="0" smtClean="0">
                <a:solidFill>
                  <a:srgbClr val="FFFF99"/>
                </a:solidFill>
              </a:rPr>
              <a:t>*****</a:t>
            </a:r>
            <a:endParaRPr lang="en-US" b="1" dirty="0">
              <a:solidFill>
                <a:srgbClr val="FFFF99"/>
              </a:solidFill>
            </a:endParaRPr>
          </a:p>
        </p:txBody>
      </p:sp>
      <p:sp>
        <p:nvSpPr>
          <p:cNvPr id="49" name="Flowchart: Direct Access Storage 48"/>
          <p:cNvSpPr/>
          <p:nvPr/>
        </p:nvSpPr>
        <p:spPr>
          <a:xfrm>
            <a:off x="3467099"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Rectangle 49"/>
          <p:cNvSpPr/>
          <p:nvPr/>
        </p:nvSpPr>
        <p:spPr>
          <a:xfrm>
            <a:off x="4818791" y="2362202"/>
            <a:ext cx="759493" cy="646331"/>
          </a:xfrm>
          <a:prstGeom prst="rect">
            <a:avLst/>
          </a:prstGeom>
        </p:spPr>
        <p:txBody>
          <a:bodyPr wrap="none">
            <a:spAutoFit/>
          </a:bodyPr>
          <a:lstStyle/>
          <a:p>
            <a:r>
              <a:rPr lang="en-US" dirty="0" smtClean="0">
                <a:solidFill>
                  <a:srgbClr val="FFFF99"/>
                </a:solidFill>
              </a:rPr>
              <a:t>*****</a:t>
            </a:r>
            <a:br>
              <a:rPr lang="en-US" dirty="0" smtClean="0">
                <a:solidFill>
                  <a:srgbClr val="FFFF99"/>
                </a:solidFill>
              </a:rPr>
            </a:br>
            <a:r>
              <a:rPr lang="en-US" dirty="0" smtClean="0">
                <a:solidFill>
                  <a:srgbClr val="FFFF99"/>
                </a:solidFill>
              </a:rPr>
              <a:t>*****</a:t>
            </a:r>
            <a:endParaRPr lang="en-US" b="1" dirty="0">
              <a:solidFill>
                <a:srgbClr val="FFFF99"/>
              </a:solidFill>
            </a:endParaRPr>
          </a:p>
        </p:txBody>
      </p:sp>
      <p:sp>
        <p:nvSpPr>
          <p:cNvPr id="51" name="Flowchart: Direct Access Storage 50"/>
          <p:cNvSpPr/>
          <p:nvPr/>
        </p:nvSpPr>
        <p:spPr>
          <a:xfrm>
            <a:off x="4914900"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a:off x="6266591" y="2362202"/>
            <a:ext cx="759493" cy="646331"/>
          </a:xfrm>
          <a:prstGeom prst="rect">
            <a:avLst/>
          </a:prstGeom>
        </p:spPr>
        <p:txBody>
          <a:bodyPr wrap="none">
            <a:spAutoFit/>
          </a:bodyPr>
          <a:lstStyle/>
          <a:p>
            <a:r>
              <a:rPr lang="en-US" dirty="0" smtClean="0">
                <a:solidFill>
                  <a:srgbClr val="FFFF99"/>
                </a:solidFill>
              </a:rPr>
              <a:t>*****</a:t>
            </a:r>
            <a:br>
              <a:rPr lang="en-US" dirty="0" smtClean="0">
                <a:solidFill>
                  <a:srgbClr val="FFFF99"/>
                </a:solidFill>
              </a:rPr>
            </a:br>
            <a:r>
              <a:rPr lang="en-US" dirty="0" smtClean="0">
                <a:solidFill>
                  <a:srgbClr val="FFFF99"/>
                </a:solidFill>
              </a:rPr>
              <a:t>*****</a:t>
            </a:r>
            <a:endParaRPr lang="en-US" b="1" dirty="0">
              <a:solidFill>
                <a:srgbClr val="FFFF99"/>
              </a:solidFill>
            </a:endParaRPr>
          </a:p>
        </p:txBody>
      </p:sp>
      <p:sp>
        <p:nvSpPr>
          <p:cNvPr id="53" name="Flowchart: Direct Access Storage 52"/>
          <p:cNvSpPr/>
          <p:nvPr/>
        </p:nvSpPr>
        <p:spPr>
          <a:xfrm>
            <a:off x="6362700"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493879471"/>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9050" y="39079"/>
            <a:ext cx="6591300" cy="523220"/>
          </a:xfrm>
          <a:prstGeom prst="rect">
            <a:avLst/>
          </a:prstGeom>
          <a:noFill/>
        </p:spPr>
        <p:txBody>
          <a:bodyPr wrap="square" rtlCol="0">
            <a:spAutoFit/>
          </a:bodyPr>
          <a:lstStyle/>
          <a:p>
            <a:r>
              <a:rPr lang="en-US" sz="2800" b="1" dirty="0" smtClean="0">
                <a:solidFill>
                  <a:prstClr val="black"/>
                </a:solidFill>
              </a:rPr>
              <a:t>Distribution: built-in from the start</a:t>
            </a:r>
            <a:endParaRPr lang="en-US" sz="2800" b="1" dirty="0">
              <a:solidFill>
                <a:prstClr val="black"/>
              </a:solidFill>
            </a:endParaRPr>
          </a:p>
        </p:txBody>
      </p:sp>
    </p:spTree>
    <p:extLst>
      <p:ext uri="{BB962C8B-B14F-4D97-AF65-F5344CB8AC3E}">
        <p14:creationId xmlns:p14="http://schemas.microsoft.com/office/powerpoint/2010/main" val="4089840921"/>
      </p:ext>
    </p:extLst>
  </p:cSld>
  <p:clrMapOvr>
    <a:masterClrMapping/>
  </p:clrMapOvr>
  <mc:AlternateContent xmlns:mc="http://schemas.openxmlformats.org/markup-compatibility/2006" xmlns:p14="http://schemas.microsoft.com/office/powerpoint/2010/main">
    <mc:Choice Requires="p14">
      <p:transition spd="slow" p14:dur="2000" advTm="618159"/>
    </mc:Choice>
    <mc:Fallback xmlns="">
      <p:transition spd="slow" advTm="618159"/>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solidFill>
            <a:schemeClr val="tx1"/>
          </a:solidFill>
          <a:ln>
            <a:noFill/>
          </a:ln>
          <a:effectLst/>
          <a:extLst/>
        </p:spPr>
      </p:pic>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1" y="438138"/>
            <a:ext cx="97140" cy="160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1" y="5519738"/>
            <a:ext cx="1040123" cy="171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63804" y="581029"/>
            <a:ext cx="155584" cy="257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33051" y="755197"/>
            <a:ext cx="188515" cy="311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11406" y="945698"/>
            <a:ext cx="238729" cy="394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20707" y="1143001"/>
            <a:ext cx="290699" cy="480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02700" y="1447802"/>
            <a:ext cx="414897" cy="68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5002" y="1981200"/>
            <a:ext cx="55319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2451" y="3200401"/>
            <a:ext cx="78369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39050" y="39079"/>
            <a:ext cx="6591300" cy="523220"/>
          </a:xfrm>
          <a:prstGeom prst="rect">
            <a:avLst/>
          </a:prstGeom>
          <a:noFill/>
        </p:spPr>
        <p:txBody>
          <a:bodyPr wrap="square" rtlCol="0">
            <a:spAutoFit/>
          </a:bodyPr>
          <a:lstStyle/>
          <a:p>
            <a:r>
              <a:rPr lang="en-US" sz="2800" b="1" dirty="0" smtClean="0">
                <a:solidFill>
                  <a:prstClr val="black"/>
                </a:solidFill>
              </a:rPr>
              <a:t>Distribution: built-in from the start</a:t>
            </a:r>
            <a:endParaRPr lang="en-US" sz="2800" b="1" dirty="0">
              <a:solidFill>
                <a:prstClr val="black"/>
              </a:solidFill>
            </a:endParaRPr>
          </a:p>
        </p:txBody>
      </p:sp>
      <p:pic>
        <p:nvPicPr>
          <p:cNvPr id="29"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95244" y="500745"/>
            <a:ext cx="126362" cy="208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57698" y="108907"/>
            <a:ext cx="45719" cy="7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924802" y="199773"/>
            <a:ext cx="63541" cy="105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71714" y="252285"/>
            <a:ext cx="77871" cy="128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2738609"/>
      </p:ext>
    </p:extLst>
  </p:cSld>
  <p:clrMapOvr>
    <a:masterClrMapping/>
  </p:clrMapOvr>
  <mc:AlternateContent xmlns:mc="http://schemas.openxmlformats.org/markup-compatibility/2006" xmlns:p14="http://schemas.microsoft.com/office/powerpoint/2010/main">
    <mc:Choice Requires="p14">
      <p:transition spd="slow" p14:dur="2000" advTm="618159"/>
    </mc:Choice>
    <mc:Fallback xmlns="">
      <p:transition spd="slow" advTm="618159"/>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6874" y="2667000"/>
            <a:ext cx="5588001"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2"/>
          <p:cNvGraphicFramePr>
            <a:graphicFrameLocks noGrp="1"/>
          </p:cNvGraphicFramePr>
          <p:nvPr>
            <p:extLst/>
          </p:nvPr>
        </p:nvGraphicFramePr>
        <p:xfrm>
          <a:off x="271781" y="228601"/>
          <a:ext cx="4528820" cy="2971803"/>
        </p:xfrm>
        <a:graphic>
          <a:graphicData uri="http://schemas.openxmlformats.org/drawingml/2006/table">
            <a:tbl>
              <a:tblPr>
                <a:tableStyleId>{EB344D84-9AFB-497E-A393-DC336BA19D2E}</a:tableStyleId>
              </a:tblPr>
              <a:tblGrid>
                <a:gridCol w="621604"/>
                <a:gridCol w="1443005"/>
                <a:gridCol w="2464211"/>
              </a:tblGrid>
              <a:tr h="379171">
                <a:tc>
                  <a:txBody>
                    <a:bodyPr/>
                    <a:lstStyle/>
                    <a:p>
                      <a:pPr algn="ctr" fontAlgn="b"/>
                      <a:r>
                        <a:rPr lang="en-US" sz="1500" u="none" strike="noStrike" dirty="0">
                          <a:effectLst/>
                        </a:rPr>
                        <a:t>Nines</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dirty="0">
                          <a:effectLst/>
                        </a:rPr>
                        <a:t>Uptime</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dirty="0">
                          <a:effectLst/>
                        </a:rPr>
                        <a:t>Annual Downtime</a:t>
                      </a:r>
                      <a:endParaRPr lang="en-US" sz="15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500" u="none" strike="noStrike" dirty="0">
                          <a:effectLst/>
                        </a:rPr>
                        <a:t>9</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dirty="0">
                          <a:effectLst/>
                        </a:rPr>
                        <a:t>99.9999999%</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a:effectLst/>
                        </a:rPr>
                        <a:t>30 milliseconds</a:t>
                      </a:r>
                      <a:endParaRPr lang="en-US" sz="1500" b="1" i="0" u="none" strike="noStrike">
                        <a:solidFill>
                          <a:srgbClr val="000000"/>
                        </a:solidFill>
                        <a:effectLst/>
                        <a:latin typeface="Calibri"/>
                      </a:endParaRPr>
                    </a:p>
                  </a:txBody>
                  <a:tcPr marL="9525" marR="9525" marT="9525" marB="0" anchor="ctr"/>
                </a:tc>
              </a:tr>
              <a:tr h="324079">
                <a:tc>
                  <a:txBody>
                    <a:bodyPr/>
                    <a:lstStyle/>
                    <a:p>
                      <a:pPr algn="ctr" fontAlgn="b"/>
                      <a:r>
                        <a:rPr lang="en-US" sz="1500" u="none" strike="noStrike">
                          <a:effectLst/>
                        </a:rPr>
                        <a:t>8</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dirty="0">
                          <a:effectLst/>
                        </a:rPr>
                        <a:t>99.9999990%</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dirty="0">
                          <a:effectLst/>
                        </a:rPr>
                        <a:t>300 milliseconds</a:t>
                      </a:r>
                      <a:endParaRPr lang="en-US" sz="15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500" u="none" strike="noStrike">
                          <a:effectLst/>
                        </a:rPr>
                        <a:t>7</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dirty="0">
                          <a:effectLst/>
                        </a:rPr>
                        <a:t>99.9999900%</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dirty="0">
                          <a:effectLst/>
                        </a:rPr>
                        <a:t>3 </a:t>
                      </a:r>
                      <a:r>
                        <a:rPr lang="en-US" sz="1500" u="none" strike="noStrike" dirty="0" smtClean="0">
                          <a:effectLst/>
                        </a:rPr>
                        <a:t>seconds</a:t>
                      </a:r>
                      <a:endParaRPr lang="en-US" sz="15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500" u="none" strike="noStrike">
                          <a:effectLst/>
                        </a:rPr>
                        <a:t>6</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dirty="0">
                          <a:effectLst/>
                        </a:rPr>
                        <a:t>99.9999000%</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a:effectLst/>
                        </a:rPr>
                        <a:t>32 seconds</a:t>
                      </a:r>
                      <a:endParaRPr lang="en-US" sz="1500" b="1" i="0" u="none" strike="noStrike">
                        <a:solidFill>
                          <a:srgbClr val="000000"/>
                        </a:solidFill>
                        <a:effectLst/>
                        <a:latin typeface="Calibri"/>
                      </a:endParaRPr>
                    </a:p>
                  </a:txBody>
                  <a:tcPr marL="9525" marR="9525" marT="9525" marB="0" anchor="ctr"/>
                </a:tc>
              </a:tr>
              <a:tr h="324079">
                <a:tc>
                  <a:txBody>
                    <a:bodyPr/>
                    <a:lstStyle/>
                    <a:p>
                      <a:pPr algn="ctr" fontAlgn="b"/>
                      <a:r>
                        <a:rPr lang="en-US" sz="1500" u="none" strike="noStrike">
                          <a:effectLst/>
                        </a:rPr>
                        <a:t>5</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a:effectLst/>
                        </a:rPr>
                        <a:t>99.9990000%</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dirty="0">
                          <a:effectLst/>
                        </a:rPr>
                        <a:t> 5 minutes</a:t>
                      </a:r>
                      <a:endParaRPr lang="en-US" sz="15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500" u="none" strike="noStrike">
                          <a:effectLst/>
                        </a:rPr>
                        <a:t>4</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a:effectLst/>
                        </a:rPr>
                        <a:t>99.9900000%</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dirty="0">
                          <a:effectLst/>
                        </a:rPr>
                        <a:t> 53 minutes</a:t>
                      </a:r>
                      <a:endParaRPr lang="en-US" sz="15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500" u="none" strike="noStrike">
                          <a:effectLst/>
                        </a:rPr>
                        <a:t>3</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a:effectLst/>
                        </a:rPr>
                        <a:t>99.9000000%</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dirty="0">
                          <a:effectLst/>
                        </a:rPr>
                        <a:t> 8 hours, 46 minutes</a:t>
                      </a:r>
                      <a:endParaRPr lang="en-US" sz="15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500" u="none" strike="noStrike">
                          <a:effectLst/>
                        </a:rPr>
                        <a:t>2</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dirty="0">
                          <a:effectLst/>
                        </a:rPr>
                        <a:t>99.0000000%</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dirty="0">
                          <a:effectLst/>
                        </a:rPr>
                        <a:t> 3 days, 15 hours, 36 minutes</a:t>
                      </a:r>
                      <a:endParaRPr lang="en-US" sz="1500" b="1" i="0" u="none" strike="noStrike" dirty="0">
                        <a:solidFill>
                          <a:srgbClr val="000000"/>
                        </a:solidFill>
                        <a:effectLst/>
                        <a:latin typeface="Calibri"/>
                      </a:endParaRPr>
                    </a:p>
                  </a:txBody>
                  <a:tcPr marL="9525" marR="9525" marT="9525" marB="0" anchor="ctr"/>
                </a:tc>
              </a:tr>
            </a:tbl>
          </a:graphicData>
        </a:graphic>
      </p:graphicFrame>
      <p:cxnSp>
        <p:nvCxnSpPr>
          <p:cNvPr id="4" name="Straight Arrow Connector 3"/>
          <p:cNvCxnSpPr/>
          <p:nvPr/>
        </p:nvCxnSpPr>
        <p:spPr>
          <a:xfrm flipH="1">
            <a:off x="697865" y="457201"/>
            <a:ext cx="506730" cy="2921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 name="Rectangle 16"/>
          <p:cNvSpPr/>
          <p:nvPr/>
        </p:nvSpPr>
        <p:spPr>
          <a:xfrm>
            <a:off x="4255599" y="3244335"/>
            <a:ext cx="586594" cy="369332"/>
          </a:xfrm>
          <a:prstGeom prst="rect">
            <a:avLst/>
          </a:prstGeom>
        </p:spPr>
        <p:txBody>
          <a:bodyPr wrap="none">
            <a:spAutoFit/>
          </a:bodyPr>
          <a:lstStyle/>
          <a:p>
            <a:r>
              <a:rPr lang="en-US" dirty="0">
                <a:solidFill>
                  <a:prstClr val="black"/>
                </a:solidFill>
              </a:rPr>
              <a:t>Safe </a:t>
            </a:r>
          </a:p>
        </p:txBody>
      </p:sp>
      <p:grpSp>
        <p:nvGrpSpPr>
          <p:cNvPr id="19" name="Group 18"/>
          <p:cNvGrpSpPr/>
          <p:nvPr/>
        </p:nvGrpSpPr>
        <p:grpSpPr>
          <a:xfrm>
            <a:off x="386080" y="3525679"/>
            <a:ext cx="4414520" cy="3200261"/>
            <a:chOff x="386080" y="3525678"/>
            <a:chExt cx="4414520" cy="3200261"/>
          </a:xfrm>
        </p:grpSpPr>
        <p:sp>
          <p:nvSpPr>
            <p:cNvPr id="6" name="Rounded Rectangle 5"/>
            <p:cNvSpPr/>
            <p:nvPr/>
          </p:nvSpPr>
          <p:spPr>
            <a:xfrm>
              <a:off x="3532186" y="5257800"/>
              <a:ext cx="1268414" cy="685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prstClr val="black"/>
                  </a:solidFill>
                </a:rPr>
                <a:t>Hot code loading</a:t>
              </a:r>
              <a:endParaRPr lang="en-US" dirty="0">
                <a:solidFill>
                  <a:prstClr val="black"/>
                </a:solidFill>
              </a:endParaRPr>
            </a:p>
          </p:txBody>
        </p:sp>
        <p:sp>
          <p:nvSpPr>
            <p:cNvPr id="8" name="Rounded Rectangle 7"/>
            <p:cNvSpPr/>
            <p:nvPr/>
          </p:nvSpPr>
          <p:spPr>
            <a:xfrm>
              <a:off x="386080" y="5257800"/>
              <a:ext cx="1393161" cy="685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prstClr val="black"/>
                  </a:solidFill>
                </a:rPr>
                <a:t>Links and monitors</a:t>
              </a:r>
              <a:endParaRPr lang="en-US" dirty="0">
                <a:solidFill>
                  <a:prstClr val="black"/>
                </a:solidFill>
              </a:endParaRPr>
            </a:p>
          </p:txBody>
        </p:sp>
        <p:grpSp>
          <p:nvGrpSpPr>
            <p:cNvPr id="10" name="Group 9"/>
            <p:cNvGrpSpPr/>
            <p:nvPr/>
          </p:nvGrpSpPr>
          <p:grpSpPr>
            <a:xfrm>
              <a:off x="1371600" y="3525678"/>
              <a:ext cx="2209800" cy="1587499"/>
              <a:chOff x="5334000" y="603250"/>
              <a:chExt cx="3505200" cy="2371725"/>
            </a:xfrm>
          </p:grpSpPr>
          <p:cxnSp>
            <p:nvCxnSpPr>
              <p:cNvPr id="12" name="Straight Arrow Connector 11"/>
              <p:cNvCxnSpPr/>
              <p:nvPr/>
            </p:nvCxnSpPr>
            <p:spPr>
              <a:xfrm>
                <a:off x="7239000" y="1136650"/>
                <a:ext cx="609600" cy="80962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Straight Arrow Connector 12"/>
              <p:cNvCxnSpPr/>
              <p:nvPr/>
            </p:nvCxnSpPr>
            <p:spPr>
              <a:xfrm flipH="1">
                <a:off x="6477000" y="1136650"/>
                <a:ext cx="571500" cy="9120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Rectangle 13"/>
              <p:cNvSpPr/>
              <p:nvPr/>
            </p:nvSpPr>
            <p:spPr>
              <a:xfrm>
                <a:off x="6477000" y="60325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Supervisor</a:t>
                </a:r>
                <a:endParaRPr lang="en-US" sz="1200" dirty="0">
                  <a:solidFill>
                    <a:prstClr val="white"/>
                  </a:solidFill>
                </a:endParaRPr>
              </a:p>
            </p:txBody>
          </p:sp>
          <p:sp>
            <p:nvSpPr>
              <p:cNvPr id="15" name="Oval 14"/>
              <p:cNvSpPr/>
              <p:nvPr/>
            </p:nvSpPr>
            <p:spPr>
              <a:xfrm>
                <a:off x="7315200" y="2060575"/>
                <a:ext cx="15240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Worker</a:t>
                </a:r>
                <a:endParaRPr lang="en-US" sz="1200" dirty="0">
                  <a:solidFill>
                    <a:prstClr val="white"/>
                  </a:solidFill>
                </a:endParaRPr>
              </a:p>
            </p:txBody>
          </p:sp>
          <p:sp>
            <p:nvSpPr>
              <p:cNvPr id="16" name="Oval 15"/>
              <p:cNvSpPr/>
              <p:nvPr/>
            </p:nvSpPr>
            <p:spPr>
              <a:xfrm>
                <a:off x="5334000" y="2060575"/>
                <a:ext cx="15240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Worker</a:t>
                </a:r>
                <a:endParaRPr lang="en-US" sz="1200" dirty="0">
                  <a:solidFill>
                    <a:prstClr val="white"/>
                  </a:solidFill>
                </a:endParaRPr>
              </a:p>
            </p:txBody>
          </p:sp>
        </p:grpSp>
        <p:sp>
          <p:nvSpPr>
            <p:cNvPr id="18" name="Rounded Rectangle 17"/>
            <p:cNvSpPr/>
            <p:nvPr/>
          </p:nvSpPr>
          <p:spPr>
            <a:xfrm>
              <a:off x="386080" y="6040139"/>
              <a:ext cx="4414520" cy="685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prstClr val="black"/>
                  </a:solidFill>
                </a:rPr>
                <a:t>simple distribution, safe concurrency</a:t>
              </a:r>
              <a:endParaRPr lang="en-US" dirty="0">
                <a:solidFill>
                  <a:prstClr val="black"/>
                </a:solidFill>
              </a:endParaRPr>
            </a:p>
          </p:txBody>
        </p:sp>
        <p:sp>
          <p:nvSpPr>
            <p:cNvPr id="20" name="Rounded Rectangle 19"/>
            <p:cNvSpPr/>
            <p:nvPr/>
          </p:nvSpPr>
          <p:spPr>
            <a:xfrm>
              <a:off x="1903038" y="5257800"/>
              <a:ext cx="1525962" cy="685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prstClr val="black"/>
                  </a:solidFill>
                </a:rPr>
                <a:t>No masters</a:t>
              </a:r>
              <a:endParaRPr lang="en-US" dirty="0">
                <a:solidFill>
                  <a:prstClr val="black"/>
                </a:solidFill>
              </a:endParaRPr>
            </a:p>
          </p:txBody>
        </p:sp>
      </p:grpSp>
      <p:sp>
        <p:nvSpPr>
          <p:cNvPr id="21" name="TextBox 20"/>
          <p:cNvSpPr txBox="1"/>
          <p:nvPr/>
        </p:nvSpPr>
        <p:spPr>
          <a:xfrm>
            <a:off x="228600" y="6248401"/>
            <a:ext cx="8686800" cy="461665"/>
          </a:xfrm>
          <a:prstGeom prst="rect">
            <a:avLst/>
          </a:prstGeom>
          <a:noFill/>
        </p:spPr>
        <p:txBody>
          <a:bodyPr wrap="square" rtlCol="0">
            <a:spAutoFit/>
          </a:bodyPr>
          <a:lstStyle/>
          <a:p>
            <a:r>
              <a:rPr lang="en-US" sz="2400" dirty="0" smtClean="0">
                <a:solidFill>
                  <a:prstClr val="white">
                    <a:lumMod val="65000"/>
                  </a:prstClr>
                </a:solidFill>
              </a:rPr>
              <a:t>Why -&gt; reliability</a:t>
            </a:r>
            <a:endParaRPr lang="en-US" sz="2400" dirty="0">
              <a:solidFill>
                <a:prstClr val="white">
                  <a:lumMod val="65000"/>
                </a:prstClr>
              </a:solidFill>
            </a:endParaRPr>
          </a:p>
        </p:txBody>
      </p:sp>
    </p:spTree>
    <p:custDataLst>
      <p:tags r:id="rId1"/>
    </p:custDataLst>
    <p:extLst>
      <p:ext uri="{BB962C8B-B14F-4D97-AF65-F5344CB8AC3E}">
        <p14:creationId xmlns:p14="http://schemas.microsoft.com/office/powerpoint/2010/main" val="2175159327"/>
      </p:ext>
    </p:extLst>
  </p:cSld>
  <p:clrMapOvr>
    <a:masterClrMapping/>
  </p:clrMapOvr>
  <mc:AlternateContent xmlns:mc="http://schemas.openxmlformats.org/markup-compatibility/2006" xmlns:p14="http://schemas.microsoft.com/office/powerpoint/2010/main">
    <mc:Choice Requires="p14">
      <p:transition spd="slow" p14:dur="2000" advTm="369020"/>
    </mc:Choice>
    <mc:Fallback xmlns="">
      <p:transition spd="slow" advTm="36902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75590" y="2845498"/>
            <a:ext cx="5613636" cy="584776"/>
          </a:xfrm>
          <a:prstGeom prst="rect">
            <a:avLst/>
          </a:prstGeom>
          <a:noFill/>
        </p:spPr>
        <p:txBody>
          <a:bodyPr wrap="none" rtlCol="0">
            <a:spAutoFit/>
          </a:bodyPr>
          <a:lstStyle/>
          <a:p>
            <a:r>
              <a:rPr lang="en-US" sz="3200" dirty="0" smtClean="0"/>
              <a:t>[insert awe-inspiring demo here]</a:t>
            </a:r>
            <a:endParaRPr lang="en-US" sz="3200" dirty="0"/>
          </a:p>
        </p:txBody>
      </p:sp>
    </p:spTree>
    <p:extLst>
      <p:ext uri="{BB962C8B-B14F-4D97-AF65-F5344CB8AC3E}">
        <p14:creationId xmlns:p14="http://schemas.microsoft.com/office/powerpoint/2010/main" val="232283909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9144000" cy="6858000"/>
          </a:xfrm>
        </p:spPr>
        <p:txBody>
          <a:bodyPr>
            <a:normAutofit/>
          </a:bodyPr>
          <a:lstStyle/>
          <a:p>
            <a:r>
              <a:rPr lang="en-US" sz="7200" dirty="0" smtClean="0">
                <a:solidFill>
                  <a:schemeClr val="bg1"/>
                </a:solidFill>
              </a:rPr>
              <a:t>What and why </a:t>
            </a:r>
            <a:br>
              <a:rPr lang="en-US" sz="7200" dirty="0" smtClean="0">
                <a:solidFill>
                  <a:schemeClr val="bg1"/>
                </a:solidFill>
              </a:rPr>
            </a:br>
            <a:r>
              <a:rPr lang="en-US" sz="7200" dirty="0" smtClean="0">
                <a:solidFill>
                  <a:schemeClr val="bg1"/>
                </a:solidFill>
              </a:rPr>
              <a:t>CQRS?</a:t>
            </a:r>
            <a:endParaRPr lang="en-US" sz="7200" dirty="0">
              <a:solidFill>
                <a:schemeClr val="bg1"/>
              </a:solidFill>
            </a:endParaRPr>
          </a:p>
        </p:txBody>
      </p:sp>
    </p:spTree>
    <p:extLst>
      <p:ext uri="{BB962C8B-B14F-4D97-AF65-F5344CB8AC3E}">
        <p14:creationId xmlns:p14="http://schemas.microsoft.com/office/powerpoint/2010/main" val="145282867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Rectangle 19"/>
          <p:cNvSpPr/>
          <p:nvPr/>
        </p:nvSpPr>
        <p:spPr>
          <a:xfrm>
            <a:off x="0" y="2209800"/>
            <a:ext cx="9144000" cy="464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to</a:t>
            </a:r>
            <a:endParaRPr lang="en-US" dirty="0">
              <a:solidFill>
                <a:prstClr val="white"/>
              </a:solidFill>
            </a:endParaRPr>
          </a:p>
        </p:txBody>
      </p:sp>
      <p:pic>
        <p:nvPicPr>
          <p:cNvPr id="6" name="Picture 5" descr="File:Erlang 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4394" y="5410202"/>
            <a:ext cx="1127779" cy="1097351"/>
          </a:xfrm>
          <a:prstGeom prst="rect">
            <a:avLst/>
          </a:prstGeom>
          <a:solidFill>
            <a:schemeClr val="bg1"/>
          </a:solidFill>
        </p:spPr>
      </p:pic>
      <p:pic>
        <p:nvPicPr>
          <p:cNvPr id="7" name="Picture 2" descr="Face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4381" y="2397552"/>
            <a:ext cx="803794" cy="8037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mazon.c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981" y="2564172"/>
            <a:ext cx="2080317" cy="3962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T-Mobile logo.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039" y="4313597"/>
            <a:ext cx="19050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7534" y="3686860"/>
            <a:ext cx="1062794" cy="9440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RabbitMQ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3863" y="4291720"/>
            <a:ext cx="1905000" cy="5048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GitHub.sv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08252" y="3438208"/>
            <a:ext cx="1333500" cy="590551"/>
          </a:xfrm>
          <a:prstGeom prst="rect">
            <a:avLst/>
          </a:prstGeom>
          <a:solidFill>
            <a:schemeClr val="bg1"/>
          </a:solidFill>
        </p:spPr>
      </p:pic>
      <p:pic>
        <p:nvPicPr>
          <p:cNvPr id="13" name="Picture 20" descr="Riak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58063" y="2421071"/>
            <a:ext cx="1668258" cy="6383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descr="Ericsson logo.sv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42314" y="3378069"/>
            <a:ext cx="1905000" cy="4286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Users\OJ\Desktop\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36592" y="4236806"/>
            <a:ext cx="1905000" cy="571500"/>
          </a:xfrm>
          <a:prstGeom prst="rect">
            <a:avLst/>
          </a:prstGeom>
          <a:noFill/>
        </p:spPr>
      </p:pic>
      <p:pic>
        <p:nvPicPr>
          <p:cNvPr id="16" name="Picture 12" descr="C:\Users\OJ\Desktop\motorola-logo.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10463" y="3160847"/>
            <a:ext cx="1371600" cy="978408"/>
          </a:xfrm>
          <a:prstGeom prst="rect">
            <a:avLst/>
          </a:prstGeom>
          <a:noFill/>
          <a:extLst/>
        </p:spPr>
      </p:pic>
      <p:pic>
        <p:nvPicPr>
          <p:cNvPr id="17"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51328" y="4939339"/>
            <a:ext cx="1861989" cy="517593"/>
          </a:xfrm>
          <a:prstGeom prst="rect">
            <a:avLst/>
          </a:prstGeom>
          <a:noFill/>
          <a:ln>
            <a:noFill/>
          </a:ln>
          <a:effectLst/>
          <a:extLst/>
        </p:spPr>
      </p:pic>
      <p:pic>
        <p:nvPicPr>
          <p:cNvPr id="18" name="Picture 15" descr="C:\Users\OJ\Desktop\imgres.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30016" y="4772722"/>
            <a:ext cx="1524000" cy="714375"/>
          </a:xfrm>
          <a:prstGeom prst="rect">
            <a:avLst/>
          </a:prstGeom>
          <a:noFill/>
          <a:extLst/>
        </p:spPr>
      </p:pic>
      <p:pic>
        <p:nvPicPr>
          <p:cNvPr id="19" name="Picture 2" descr="C:\Users\bryanhunter\Desktop\logo.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0543" y="3234389"/>
            <a:ext cx="2047875" cy="7810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67679" y="304800"/>
            <a:ext cx="8231051" cy="1569660"/>
          </a:xfrm>
          <a:prstGeom prst="rect">
            <a:avLst/>
          </a:prstGeom>
        </p:spPr>
        <p:txBody>
          <a:bodyPr wrap="square">
            <a:spAutoFit/>
          </a:bodyPr>
          <a:lstStyle/>
          <a:p>
            <a:pPr algn="ctr"/>
            <a:r>
              <a:rPr lang="en-US" sz="3200" dirty="0">
                <a:solidFill>
                  <a:prstClr val="white"/>
                </a:solidFill>
              </a:rPr>
              <a:t>When you reach for CQRS </a:t>
            </a:r>
            <a:br>
              <a:rPr lang="en-US" sz="3200" dirty="0">
                <a:solidFill>
                  <a:prstClr val="white"/>
                </a:solidFill>
              </a:rPr>
            </a:br>
            <a:r>
              <a:rPr lang="en-US" sz="3200" dirty="0">
                <a:solidFill>
                  <a:prstClr val="white"/>
                </a:solidFill>
              </a:rPr>
              <a:t>you are solving </a:t>
            </a:r>
            <a:r>
              <a:rPr lang="en-US" sz="3200" dirty="0" smtClean="0">
                <a:solidFill>
                  <a:prstClr val="white"/>
                </a:solidFill>
              </a:rPr>
              <a:t>problems</a:t>
            </a:r>
            <a:br>
              <a:rPr lang="en-US" sz="3200" dirty="0" smtClean="0">
                <a:solidFill>
                  <a:prstClr val="white"/>
                </a:solidFill>
              </a:rPr>
            </a:br>
            <a:r>
              <a:rPr lang="en-US" sz="3200" dirty="0" smtClean="0">
                <a:solidFill>
                  <a:prstClr val="white"/>
                </a:solidFill>
              </a:rPr>
              <a:t>that led these companies</a:t>
            </a:r>
          </a:p>
        </p:txBody>
      </p:sp>
      <p:sp>
        <p:nvSpPr>
          <p:cNvPr id="21" name="TextBox 20"/>
          <p:cNvSpPr txBox="1"/>
          <p:nvPr/>
        </p:nvSpPr>
        <p:spPr>
          <a:xfrm>
            <a:off x="3429000" y="5666488"/>
            <a:ext cx="821860" cy="584776"/>
          </a:xfrm>
          <a:prstGeom prst="rect">
            <a:avLst/>
          </a:prstGeom>
          <a:noFill/>
        </p:spPr>
        <p:txBody>
          <a:bodyPr wrap="none" rtlCol="0">
            <a:spAutoFit/>
          </a:bodyPr>
          <a:lstStyle/>
          <a:p>
            <a:r>
              <a:rPr lang="en-US" sz="3200" dirty="0" smtClean="0">
                <a:solidFill>
                  <a:prstClr val="black"/>
                </a:solidFill>
              </a:rPr>
              <a:t>…to</a:t>
            </a:r>
            <a:endParaRPr lang="en-US" sz="3200" dirty="0">
              <a:solidFill>
                <a:prstClr val="black"/>
              </a:solidFill>
            </a:endParaRPr>
          </a:p>
        </p:txBody>
      </p:sp>
      <p:pic>
        <p:nvPicPr>
          <p:cNvPr id="2" name="Picture 1"/>
          <p:cNvPicPr>
            <a:picLocks noChangeAspect="1"/>
          </p:cNvPicPr>
          <p:nvPr/>
        </p:nvPicPr>
        <p:blipFill>
          <a:blip r:embed="rId17"/>
          <a:stretch>
            <a:fillRect/>
          </a:stretch>
        </p:blipFill>
        <p:spPr>
          <a:xfrm>
            <a:off x="3156188" y="2447388"/>
            <a:ext cx="2423001" cy="703824"/>
          </a:xfrm>
          <a:prstGeom prst="rect">
            <a:avLst/>
          </a:prstGeom>
        </p:spPr>
      </p:pic>
    </p:spTree>
    <p:extLst>
      <p:ext uri="{BB962C8B-B14F-4D97-AF65-F5344CB8AC3E}">
        <p14:creationId xmlns:p14="http://schemas.microsoft.com/office/powerpoint/2010/main" val="297808447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and Parallelism</a:t>
            </a:r>
            <a:endParaRPr lang="en-US" dirty="0"/>
          </a:p>
        </p:txBody>
      </p:sp>
    </p:spTree>
    <p:extLst>
      <p:ext uri="{BB962C8B-B14F-4D97-AF65-F5344CB8AC3E}">
        <p14:creationId xmlns:p14="http://schemas.microsoft.com/office/powerpoint/2010/main" val="3452131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3753369" y="1984329"/>
            <a:ext cx="1637262" cy="1731886"/>
          </a:xfrm>
        </p:spPr>
        <p:txBody>
          <a:bodyPr anchor="ctr" anchorCtr="0">
            <a:normAutofit fontScale="92500" lnSpcReduction="10000"/>
          </a:bodyPr>
          <a:lstStyle/>
          <a:p>
            <a:pPr marL="0" indent="0" algn="ctr">
              <a:buNone/>
            </a:pPr>
            <a:r>
              <a:rPr lang="en-US" sz="12000" dirty="0" smtClean="0"/>
              <a:t>≠</a:t>
            </a:r>
            <a:endParaRPr lang="en-US" sz="12000" dirty="0"/>
          </a:p>
        </p:txBody>
      </p:sp>
      <p:sp>
        <p:nvSpPr>
          <p:cNvPr id="5" name="Title 1"/>
          <p:cNvSpPr txBox="1">
            <a:spLocks/>
          </p:cNvSpPr>
          <p:nvPr/>
        </p:nvSpPr>
        <p:spPr bwMode="auto">
          <a:xfrm>
            <a:off x="1284789" y="2585014"/>
            <a:ext cx="2468580" cy="76200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bodyPr>
          <a:lstStyle>
            <a:lvl1pPr marL="342900" indent="-342900" algn="ctr" defTabSz="-13873163" rtl="0" eaLnBrk="1" fontAlgn="base" hangingPunct="1">
              <a:spcBef>
                <a:spcPct val="0"/>
              </a:spcBef>
              <a:spcAft>
                <a:spcPct val="0"/>
              </a:spcAft>
              <a:defRPr sz="2800" b="1">
                <a:solidFill>
                  <a:schemeClr val="tx1"/>
                </a:solidFill>
                <a:latin typeface="Myriad Pro" pitchFamily="34" charset="0"/>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a:lstStyle>
          <a:p>
            <a:r>
              <a:rPr lang="en-US" kern="0" dirty="0" smtClean="0"/>
              <a:t>Concurrency</a:t>
            </a:r>
            <a:endParaRPr lang="en-US" kern="0" dirty="0"/>
          </a:p>
        </p:txBody>
      </p:sp>
      <p:sp>
        <p:nvSpPr>
          <p:cNvPr id="6" name="Title 1"/>
          <p:cNvSpPr txBox="1">
            <a:spLocks/>
          </p:cNvSpPr>
          <p:nvPr/>
        </p:nvSpPr>
        <p:spPr bwMode="auto">
          <a:xfrm>
            <a:off x="5390631" y="2585014"/>
            <a:ext cx="2530789" cy="76200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bodyPr>
          <a:lstStyle>
            <a:lvl1pPr marL="342900" indent="-342900" algn="ctr" defTabSz="-13873163" rtl="0" eaLnBrk="1" fontAlgn="base" hangingPunct="1">
              <a:spcBef>
                <a:spcPct val="0"/>
              </a:spcBef>
              <a:spcAft>
                <a:spcPct val="0"/>
              </a:spcAft>
              <a:defRPr sz="2800" b="1">
                <a:solidFill>
                  <a:schemeClr val="tx1"/>
                </a:solidFill>
                <a:latin typeface="Myriad Pro" pitchFamily="34" charset="0"/>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a:lstStyle>
          <a:p>
            <a:r>
              <a:rPr lang="en-US" kern="0" dirty="0" smtClean="0"/>
              <a:t>Parallelism</a:t>
            </a:r>
            <a:endParaRPr lang="en-US" kern="0" dirty="0"/>
          </a:p>
        </p:txBody>
      </p:sp>
      <p:sp>
        <p:nvSpPr>
          <p:cNvPr id="7" name="TextBox 6"/>
          <p:cNvSpPr txBox="1"/>
          <p:nvPr/>
        </p:nvSpPr>
        <p:spPr bwMode="auto">
          <a:xfrm>
            <a:off x="1627453" y="3625615"/>
            <a:ext cx="1332516" cy="46166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400" dirty="0" smtClean="0"/>
              <a:t>structure</a:t>
            </a:r>
          </a:p>
        </p:txBody>
      </p:sp>
      <p:sp>
        <p:nvSpPr>
          <p:cNvPr id="8" name="Rectangle 7"/>
          <p:cNvSpPr/>
          <p:nvPr/>
        </p:nvSpPr>
        <p:spPr>
          <a:xfrm>
            <a:off x="3192724" y="4496740"/>
            <a:ext cx="2795808"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2400" dirty="0"/>
              <a:t>lots of things at once</a:t>
            </a:r>
          </a:p>
        </p:txBody>
      </p:sp>
      <p:sp>
        <p:nvSpPr>
          <p:cNvPr id="9" name="TextBox 8"/>
          <p:cNvSpPr txBox="1"/>
          <p:nvPr/>
        </p:nvSpPr>
        <p:spPr bwMode="auto">
          <a:xfrm>
            <a:off x="6058373" y="3613856"/>
            <a:ext cx="1411564" cy="46166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400" dirty="0" smtClean="0"/>
              <a:t>execution</a:t>
            </a:r>
          </a:p>
        </p:txBody>
      </p:sp>
      <p:cxnSp>
        <p:nvCxnSpPr>
          <p:cNvPr id="11" name="Straight Connector 10"/>
          <p:cNvCxnSpPr>
            <a:stCxn id="7" idx="3"/>
          </p:cNvCxnSpPr>
          <p:nvPr/>
        </p:nvCxnSpPr>
        <p:spPr bwMode="auto">
          <a:xfrm>
            <a:off x="2959969" y="3856448"/>
            <a:ext cx="602972" cy="646962"/>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auto">
          <a:xfrm flipV="1">
            <a:off x="5679540" y="3865607"/>
            <a:ext cx="378833" cy="637803"/>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552174" y="1430059"/>
            <a:ext cx="6032305" cy="692177"/>
            <a:chOff x="1315119" y="1465931"/>
            <a:chExt cx="6032305" cy="692177"/>
          </a:xfrm>
        </p:grpSpPr>
        <p:cxnSp>
          <p:nvCxnSpPr>
            <p:cNvPr id="16" name="Straight Connector 15"/>
            <p:cNvCxnSpPr/>
            <p:nvPr/>
          </p:nvCxnSpPr>
          <p:spPr bwMode="auto">
            <a:xfrm>
              <a:off x="1628385" y="1916061"/>
              <a:ext cx="5563336" cy="0"/>
            </a:xfrm>
            <a:prstGeom prst="line">
              <a:avLst/>
            </a:prstGeom>
            <a:gradFill rotWithShape="1">
              <a:gsLst>
                <a:gs pos="0">
                  <a:srgbClr val="A4D289"/>
                </a:gs>
                <a:gs pos="100000">
                  <a:schemeClr val="bg1"/>
                </a:gs>
              </a:gsLst>
              <a:lin ang="5400000" scaled="1"/>
            </a:gradFill>
            <a:ln w="25400" cap="flat" cmpd="sng" algn="ctr">
              <a:solidFill>
                <a:schemeClr val="tx1"/>
              </a:solidFill>
              <a:prstDash val="solid"/>
              <a:round/>
              <a:headEnd type="none" w="med" len="med"/>
              <a:tailEnd type="none" w="med" len="med"/>
            </a:ln>
            <a:effectLst/>
          </p:spPr>
        </p:cxnSp>
        <p:sp>
          <p:nvSpPr>
            <p:cNvPr id="17" name="Oval 16"/>
            <p:cNvSpPr/>
            <p:nvPr/>
          </p:nvSpPr>
          <p:spPr bwMode="auto">
            <a:xfrm>
              <a:off x="1315119" y="1674014"/>
              <a:ext cx="692382" cy="484094"/>
            </a:xfrm>
            <a:prstGeom prst="ellipse">
              <a:avLst/>
            </a:prstGeom>
            <a:ln>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b="1" dirty="0" smtClean="0">
                  <a:solidFill>
                    <a:schemeClr val="tx1"/>
                  </a:solidFill>
                </a:rPr>
                <a:t>19</a:t>
              </a:r>
              <a:r>
                <a:rPr lang="en-US" sz="1600" b="1" dirty="0" smtClean="0">
                  <a:solidFill>
                    <a:schemeClr val="tx1"/>
                  </a:solidFill>
                </a:rPr>
                <a:t>86</a:t>
              </a:r>
              <a:endParaRPr lang="en-US" sz="2800" b="1" dirty="0" smtClean="0">
                <a:solidFill>
                  <a:schemeClr val="tx1"/>
                </a:solidFill>
              </a:endParaRPr>
            </a:p>
          </p:txBody>
        </p:sp>
        <p:sp>
          <p:nvSpPr>
            <p:cNvPr id="24" name="Oval 23"/>
            <p:cNvSpPr/>
            <p:nvPr/>
          </p:nvSpPr>
          <p:spPr bwMode="auto">
            <a:xfrm>
              <a:off x="6709423" y="1666345"/>
              <a:ext cx="638001" cy="484094"/>
            </a:xfrm>
            <a:prstGeom prst="ellipse">
              <a:avLst/>
            </a:prstGeom>
            <a:ln>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b="1" dirty="0" smtClean="0">
                  <a:solidFill>
                    <a:schemeClr val="tx1"/>
                  </a:solidFill>
                </a:rPr>
                <a:t>20</a:t>
              </a:r>
              <a:r>
                <a:rPr lang="en-US" sz="1600" b="1" dirty="0" smtClean="0">
                  <a:solidFill>
                    <a:schemeClr val="tx1"/>
                  </a:solidFill>
                </a:rPr>
                <a:t>06</a:t>
              </a:r>
              <a:endParaRPr lang="en-US" sz="2800" b="1" dirty="0" smtClean="0">
                <a:solidFill>
                  <a:schemeClr val="tx1"/>
                </a:solidFill>
              </a:endParaRPr>
            </a:p>
          </p:txBody>
        </p:sp>
        <p:sp>
          <p:nvSpPr>
            <p:cNvPr id="27" name="Rectangle 26"/>
            <p:cNvSpPr/>
            <p:nvPr/>
          </p:nvSpPr>
          <p:spPr>
            <a:xfrm>
              <a:off x="3987911" y="1465931"/>
              <a:ext cx="741100" cy="369332"/>
            </a:xfrm>
            <a:prstGeom prst="rect">
              <a:avLst/>
            </a:prstGeom>
          </p:spPr>
          <p:txBody>
            <a:bodyPr wrap="none">
              <a:spAutoFit/>
            </a:bodyPr>
            <a:lstStyle/>
            <a:p>
              <a:pPr algn="ctr"/>
              <a:r>
                <a:rPr lang="en-US" b="1" dirty="0" smtClean="0"/>
                <a:t>Why?</a:t>
              </a:r>
              <a:endParaRPr lang="en-US" sz="3200" b="1" dirty="0"/>
            </a:p>
          </p:txBody>
        </p:sp>
      </p:grpSp>
    </p:spTree>
    <p:extLst>
      <p:ext uri="{BB962C8B-B14F-4D97-AF65-F5344CB8AC3E}">
        <p14:creationId xmlns:p14="http://schemas.microsoft.com/office/powerpoint/2010/main" val="4152967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r>
              <a:rPr lang="en-US" dirty="0" smtClean="0">
                <a:solidFill>
                  <a:schemeClr val="tx1"/>
                </a:solidFill>
              </a:rPr>
              <a:t>Most Languages Use Threads</a:t>
            </a:r>
            <a:endParaRPr lang="en-US" dirty="0">
              <a:solidFill>
                <a:schemeClr val="tx1"/>
              </a:solidFill>
              <a:latin typeface="+mj-lt"/>
            </a:endParaRPr>
          </a:p>
        </p:txBody>
      </p:sp>
      <p:grpSp>
        <p:nvGrpSpPr>
          <p:cNvPr id="15" name="Group 14"/>
          <p:cNvGrpSpPr/>
          <p:nvPr/>
        </p:nvGrpSpPr>
        <p:grpSpPr>
          <a:xfrm>
            <a:off x="3438330" y="2252472"/>
            <a:ext cx="2267340" cy="2635564"/>
            <a:chOff x="3597012" y="2191512"/>
            <a:chExt cx="2267340" cy="2635564"/>
          </a:xfrm>
        </p:grpSpPr>
        <p:sp>
          <p:nvSpPr>
            <p:cNvPr id="6" name="Rectangle 5"/>
            <p:cNvSpPr/>
            <p:nvPr/>
          </p:nvSpPr>
          <p:spPr>
            <a:xfrm>
              <a:off x="3597012" y="2191512"/>
              <a:ext cx="517787" cy="1283208"/>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7" name="Rectangle 6"/>
            <p:cNvSpPr/>
            <p:nvPr/>
          </p:nvSpPr>
          <p:spPr>
            <a:xfrm>
              <a:off x="3597012" y="3537203"/>
              <a:ext cx="517787" cy="1283208"/>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cxnSp>
          <p:nvCxnSpPr>
            <p:cNvPr id="10" name="Straight Arrow Connector 9"/>
            <p:cNvCxnSpPr/>
            <p:nvPr/>
          </p:nvCxnSpPr>
          <p:spPr>
            <a:xfrm>
              <a:off x="4114799" y="3495293"/>
              <a:ext cx="1133481" cy="13329"/>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248280" y="3543868"/>
              <a:ext cx="311272" cy="1283208"/>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3" name="Rectangle 12"/>
            <p:cNvSpPr/>
            <p:nvPr/>
          </p:nvSpPr>
          <p:spPr>
            <a:xfrm>
              <a:off x="5400680" y="3696268"/>
              <a:ext cx="311272" cy="973268"/>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4" name="Rectangle 13"/>
            <p:cNvSpPr/>
            <p:nvPr/>
          </p:nvSpPr>
          <p:spPr>
            <a:xfrm>
              <a:off x="5553080" y="3848668"/>
              <a:ext cx="311272" cy="601412"/>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grpSp>
    </p:spTree>
    <p:extLst>
      <p:ext uri="{BB962C8B-B14F-4D97-AF65-F5344CB8AC3E}">
        <p14:creationId xmlns:p14="http://schemas.microsoft.com/office/powerpoint/2010/main" val="3451229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r>
              <a:rPr lang="en-US" dirty="0" smtClean="0">
                <a:solidFill>
                  <a:schemeClr val="tx1"/>
                </a:solidFill>
              </a:rPr>
              <a:t>Languages with Actor Model Libraries</a:t>
            </a:r>
            <a:endParaRPr lang="en-US" dirty="0">
              <a:solidFill>
                <a:schemeClr val="tx1"/>
              </a:solidFill>
              <a:latin typeface="+mj-lt"/>
            </a:endParaRPr>
          </a:p>
        </p:txBody>
      </p:sp>
      <p:grpSp>
        <p:nvGrpSpPr>
          <p:cNvPr id="45" name="Group 44"/>
          <p:cNvGrpSpPr/>
          <p:nvPr/>
        </p:nvGrpSpPr>
        <p:grpSpPr>
          <a:xfrm>
            <a:off x="2392461" y="2144266"/>
            <a:ext cx="4359077" cy="2646426"/>
            <a:chOff x="2705811" y="2327146"/>
            <a:chExt cx="4359077" cy="2646426"/>
          </a:xfrm>
        </p:grpSpPr>
        <p:sp>
          <p:nvSpPr>
            <p:cNvPr id="6" name="Rectangle 5"/>
            <p:cNvSpPr/>
            <p:nvPr/>
          </p:nvSpPr>
          <p:spPr>
            <a:xfrm>
              <a:off x="2705811" y="2327146"/>
              <a:ext cx="517787" cy="1283208"/>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7" name="Rectangle 6"/>
            <p:cNvSpPr/>
            <p:nvPr/>
          </p:nvSpPr>
          <p:spPr>
            <a:xfrm>
              <a:off x="2706996" y="3659123"/>
              <a:ext cx="517787" cy="1283208"/>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cxnSp>
          <p:nvCxnSpPr>
            <p:cNvPr id="10" name="Straight Arrow Connector 9"/>
            <p:cNvCxnSpPr/>
            <p:nvPr/>
          </p:nvCxnSpPr>
          <p:spPr>
            <a:xfrm>
              <a:off x="2705811" y="3628074"/>
              <a:ext cx="1652453" cy="2468"/>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3" name="Oval 2"/>
            <p:cNvSpPr/>
            <p:nvPr/>
          </p:nvSpPr>
          <p:spPr bwMode="auto">
            <a:xfrm>
              <a:off x="4358264" y="2344674"/>
              <a:ext cx="2706624" cy="262889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cxnSp>
          <p:nvCxnSpPr>
            <p:cNvPr id="21" name="Straight Arrow Connector 20"/>
            <p:cNvCxnSpPr/>
            <p:nvPr/>
          </p:nvCxnSpPr>
          <p:spPr>
            <a:xfrm>
              <a:off x="6045238" y="3083812"/>
              <a:ext cx="326700" cy="236982"/>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0"/>
              <a:endCxn id="15" idx="2"/>
            </p:cNvCxnSpPr>
            <p:nvPr/>
          </p:nvCxnSpPr>
          <p:spPr>
            <a:xfrm flipV="1">
              <a:off x="4803648" y="3070856"/>
              <a:ext cx="414528" cy="394719"/>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731146" y="3753604"/>
              <a:ext cx="444575" cy="485966"/>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0" idx="3"/>
            </p:cNvCxnSpPr>
            <p:nvPr/>
          </p:nvCxnSpPr>
          <p:spPr>
            <a:xfrm>
              <a:off x="5727380" y="3732273"/>
              <a:ext cx="452346" cy="326897"/>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5" idx="3"/>
              <a:endCxn id="20" idx="0"/>
            </p:cNvCxnSpPr>
            <p:nvPr/>
          </p:nvCxnSpPr>
          <p:spPr>
            <a:xfrm>
              <a:off x="5334000" y="2877309"/>
              <a:ext cx="277556" cy="661416"/>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8" idx="2"/>
              <a:endCxn id="17" idx="3"/>
            </p:cNvCxnSpPr>
            <p:nvPr/>
          </p:nvCxnSpPr>
          <p:spPr>
            <a:xfrm flipH="1">
              <a:off x="5827400" y="4288532"/>
              <a:ext cx="482336" cy="266700"/>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0"/>
              <a:endCxn id="12" idx="3"/>
            </p:cNvCxnSpPr>
            <p:nvPr/>
          </p:nvCxnSpPr>
          <p:spPr>
            <a:xfrm flipH="1" flipV="1">
              <a:off x="4919472" y="3659123"/>
              <a:ext cx="414528" cy="448056"/>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6" idx="1"/>
            </p:cNvCxnSpPr>
            <p:nvPr/>
          </p:nvCxnSpPr>
          <p:spPr>
            <a:xfrm>
              <a:off x="5347377" y="2872165"/>
              <a:ext cx="562507" cy="18100"/>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687824" y="3465575"/>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5" name="Rectangle 14"/>
            <p:cNvSpPr/>
            <p:nvPr/>
          </p:nvSpPr>
          <p:spPr>
            <a:xfrm>
              <a:off x="5102352" y="2683761"/>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6" name="Rectangle 15"/>
            <p:cNvSpPr/>
            <p:nvPr/>
          </p:nvSpPr>
          <p:spPr>
            <a:xfrm>
              <a:off x="5909884" y="2696717"/>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7" name="Rectangle 16"/>
            <p:cNvSpPr/>
            <p:nvPr/>
          </p:nvSpPr>
          <p:spPr>
            <a:xfrm>
              <a:off x="5595752" y="4361684"/>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8" name="Rectangle 17"/>
            <p:cNvSpPr/>
            <p:nvPr/>
          </p:nvSpPr>
          <p:spPr>
            <a:xfrm>
              <a:off x="6193912" y="3901437"/>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9" name="Rectangle 18"/>
            <p:cNvSpPr/>
            <p:nvPr/>
          </p:nvSpPr>
          <p:spPr>
            <a:xfrm>
              <a:off x="6382888" y="3277360"/>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20" name="Rectangle 19"/>
            <p:cNvSpPr/>
            <p:nvPr/>
          </p:nvSpPr>
          <p:spPr>
            <a:xfrm>
              <a:off x="5495732" y="3538725"/>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1" name="Rectangle 10"/>
            <p:cNvSpPr/>
            <p:nvPr/>
          </p:nvSpPr>
          <p:spPr>
            <a:xfrm>
              <a:off x="5218176" y="4107179"/>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grpSp>
    </p:spTree>
    <p:extLst>
      <p:ext uri="{BB962C8B-B14F-4D97-AF65-F5344CB8AC3E}">
        <p14:creationId xmlns:p14="http://schemas.microsoft.com/office/powerpoint/2010/main" val="2106225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r>
              <a:rPr lang="en-US" dirty="0" smtClean="0">
                <a:solidFill>
                  <a:schemeClr val="tx1"/>
                </a:solidFill>
              </a:rPr>
              <a:t>Concurrency-Oriented Programming</a:t>
            </a:r>
            <a:endParaRPr lang="en-US" dirty="0">
              <a:solidFill>
                <a:schemeClr val="tx1"/>
              </a:solidFill>
              <a:latin typeface="+mj-lt"/>
            </a:endParaRPr>
          </a:p>
        </p:txBody>
      </p:sp>
      <p:grpSp>
        <p:nvGrpSpPr>
          <p:cNvPr id="5" name="Group 4"/>
          <p:cNvGrpSpPr/>
          <p:nvPr/>
        </p:nvGrpSpPr>
        <p:grpSpPr>
          <a:xfrm>
            <a:off x="3218688" y="2161794"/>
            <a:ext cx="2706624" cy="2628898"/>
            <a:chOff x="4044914" y="2161794"/>
            <a:chExt cx="2706624" cy="2628898"/>
          </a:xfrm>
        </p:grpSpPr>
        <p:sp>
          <p:nvSpPr>
            <p:cNvPr id="3" name="Oval 2"/>
            <p:cNvSpPr/>
            <p:nvPr/>
          </p:nvSpPr>
          <p:spPr bwMode="auto">
            <a:xfrm>
              <a:off x="4044914" y="2161794"/>
              <a:ext cx="2706624" cy="262889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cxnSp>
          <p:nvCxnSpPr>
            <p:cNvPr id="21" name="Straight Arrow Connector 20"/>
            <p:cNvCxnSpPr/>
            <p:nvPr/>
          </p:nvCxnSpPr>
          <p:spPr>
            <a:xfrm>
              <a:off x="5731888" y="2900932"/>
              <a:ext cx="326700" cy="236982"/>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0"/>
              <a:endCxn id="15" idx="2"/>
            </p:cNvCxnSpPr>
            <p:nvPr/>
          </p:nvCxnSpPr>
          <p:spPr>
            <a:xfrm flipV="1">
              <a:off x="4490298" y="2887976"/>
              <a:ext cx="414528" cy="394719"/>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417796" y="3570724"/>
              <a:ext cx="444575" cy="485966"/>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0" idx="3"/>
            </p:cNvCxnSpPr>
            <p:nvPr/>
          </p:nvCxnSpPr>
          <p:spPr>
            <a:xfrm>
              <a:off x="5414030" y="3549393"/>
              <a:ext cx="452346" cy="326897"/>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5" idx="3"/>
              <a:endCxn id="20" idx="0"/>
            </p:cNvCxnSpPr>
            <p:nvPr/>
          </p:nvCxnSpPr>
          <p:spPr>
            <a:xfrm>
              <a:off x="5020650" y="2694429"/>
              <a:ext cx="277556" cy="661416"/>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8" idx="2"/>
              <a:endCxn id="17" idx="3"/>
            </p:cNvCxnSpPr>
            <p:nvPr/>
          </p:nvCxnSpPr>
          <p:spPr>
            <a:xfrm flipH="1">
              <a:off x="5514050" y="4105652"/>
              <a:ext cx="482336" cy="266700"/>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0"/>
              <a:endCxn id="12" idx="3"/>
            </p:cNvCxnSpPr>
            <p:nvPr/>
          </p:nvCxnSpPr>
          <p:spPr>
            <a:xfrm flipH="1" flipV="1">
              <a:off x="4606122" y="3476243"/>
              <a:ext cx="414528" cy="448056"/>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6" idx="1"/>
            </p:cNvCxnSpPr>
            <p:nvPr/>
          </p:nvCxnSpPr>
          <p:spPr>
            <a:xfrm>
              <a:off x="5034027" y="2689285"/>
              <a:ext cx="562507" cy="18100"/>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74474" y="3282695"/>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5" name="Rectangle 14"/>
            <p:cNvSpPr/>
            <p:nvPr/>
          </p:nvSpPr>
          <p:spPr>
            <a:xfrm>
              <a:off x="4789002" y="2500881"/>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6" name="Rectangle 15"/>
            <p:cNvSpPr/>
            <p:nvPr/>
          </p:nvSpPr>
          <p:spPr>
            <a:xfrm>
              <a:off x="5596534" y="2513837"/>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7" name="Rectangle 16"/>
            <p:cNvSpPr/>
            <p:nvPr/>
          </p:nvSpPr>
          <p:spPr>
            <a:xfrm>
              <a:off x="5282402" y="4178804"/>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8" name="Rectangle 17"/>
            <p:cNvSpPr/>
            <p:nvPr/>
          </p:nvSpPr>
          <p:spPr>
            <a:xfrm>
              <a:off x="5880562" y="3718557"/>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9" name="Rectangle 18"/>
            <p:cNvSpPr/>
            <p:nvPr/>
          </p:nvSpPr>
          <p:spPr>
            <a:xfrm>
              <a:off x="6069538" y="3094480"/>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20" name="Rectangle 19"/>
            <p:cNvSpPr/>
            <p:nvPr/>
          </p:nvSpPr>
          <p:spPr>
            <a:xfrm>
              <a:off x="5182382" y="3355845"/>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1" name="Rectangle 10"/>
            <p:cNvSpPr/>
            <p:nvPr/>
          </p:nvSpPr>
          <p:spPr>
            <a:xfrm>
              <a:off x="4904826" y="3924299"/>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grpSp>
    </p:spTree>
    <p:extLst>
      <p:ext uri="{BB962C8B-B14F-4D97-AF65-F5344CB8AC3E}">
        <p14:creationId xmlns:p14="http://schemas.microsoft.com/office/powerpoint/2010/main" val="906719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2893701" y="2500674"/>
            <a:ext cx="3110745" cy="2688609"/>
          </a:xfrm>
          <a:prstGeom prst="rect">
            <a:avLst/>
          </a:prstGeom>
          <a:gradFill>
            <a:gsLst>
              <a:gs pos="0">
                <a:schemeClr val="bg1">
                  <a:lumMod val="95000"/>
                </a:schemeClr>
              </a:gs>
              <a:gs pos="72000">
                <a:schemeClr val="bg1"/>
              </a:gs>
              <a:gs pos="100000">
                <a:schemeClr val="bg1"/>
              </a:gs>
            </a:gsLst>
            <a:lin ang="10800000" scaled="0"/>
          </a:gradFill>
          <a:ln>
            <a:headEnd/>
            <a:tailEn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err="1" smtClean="0">
              <a:solidFill>
                <a:schemeClr val="bg1"/>
              </a:solidFill>
            </a:endParaRPr>
          </a:p>
        </p:txBody>
      </p:sp>
      <p:sp>
        <p:nvSpPr>
          <p:cNvPr id="58" name="Rectangle 57"/>
          <p:cNvSpPr/>
          <p:nvPr/>
        </p:nvSpPr>
        <p:spPr bwMode="auto">
          <a:xfrm>
            <a:off x="6188008" y="2491150"/>
            <a:ext cx="2250820" cy="2688609"/>
          </a:xfrm>
          <a:prstGeom prst="rect">
            <a:avLst/>
          </a:prstGeom>
          <a:solidFill>
            <a:schemeClr val="bg1">
              <a:lumMod val="95000"/>
            </a:schemeClr>
          </a:solidFill>
          <a:ln>
            <a:headEnd/>
            <a:tailEn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err="1" smtClean="0">
              <a:solidFill>
                <a:schemeClr val="bg1"/>
              </a:solidFill>
            </a:endParaRPr>
          </a:p>
        </p:txBody>
      </p:sp>
      <p:sp>
        <p:nvSpPr>
          <p:cNvPr id="7" name="Rectangle 6"/>
          <p:cNvSpPr/>
          <p:nvPr/>
        </p:nvSpPr>
        <p:spPr bwMode="auto">
          <a:xfrm>
            <a:off x="582644" y="2491150"/>
            <a:ext cx="2105494" cy="2688609"/>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err="1" smtClean="0">
              <a:solidFill>
                <a:schemeClr val="bg1"/>
              </a:solidFill>
            </a:endParaRPr>
          </a:p>
        </p:txBody>
      </p:sp>
      <p:sp>
        <p:nvSpPr>
          <p:cNvPr id="2" name="Title 1"/>
          <p:cNvSpPr>
            <a:spLocks noGrp="1"/>
          </p:cNvSpPr>
          <p:nvPr>
            <p:ph type="title"/>
          </p:nvPr>
        </p:nvSpPr>
        <p:spPr/>
        <p:txBody>
          <a:bodyPr/>
          <a:lstStyle/>
          <a:p>
            <a:pPr lvl="2"/>
            <a:r>
              <a:rPr lang="en-US" dirty="0" smtClean="0">
                <a:solidFill>
                  <a:schemeClr val="tx1"/>
                </a:solidFill>
              </a:rPr>
              <a:t>Concurrency-Oriented Programming</a:t>
            </a:r>
            <a:endParaRPr lang="en-US" dirty="0">
              <a:solidFill>
                <a:schemeClr val="tx1"/>
              </a:solidFill>
              <a:latin typeface="+mj-lt"/>
            </a:endParaRPr>
          </a:p>
        </p:txBody>
      </p:sp>
      <p:grpSp>
        <p:nvGrpSpPr>
          <p:cNvPr id="5" name="Group 4"/>
          <p:cNvGrpSpPr/>
          <p:nvPr/>
        </p:nvGrpSpPr>
        <p:grpSpPr>
          <a:xfrm>
            <a:off x="6436190" y="2967988"/>
            <a:ext cx="1790040" cy="1679002"/>
            <a:chOff x="4044914" y="2161794"/>
            <a:chExt cx="2706624" cy="2628898"/>
          </a:xfrm>
        </p:grpSpPr>
        <p:sp>
          <p:nvSpPr>
            <p:cNvPr id="3" name="Oval 2"/>
            <p:cNvSpPr/>
            <p:nvPr/>
          </p:nvSpPr>
          <p:spPr bwMode="auto">
            <a:xfrm>
              <a:off x="4044914" y="2161794"/>
              <a:ext cx="2706624" cy="262889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cxnSp>
          <p:nvCxnSpPr>
            <p:cNvPr id="21" name="Straight Arrow Connector 20"/>
            <p:cNvCxnSpPr/>
            <p:nvPr/>
          </p:nvCxnSpPr>
          <p:spPr>
            <a:xfrm>
              <a:off x="5731888" y="2900932"/>
              <a:ext cx="326700" cy="236982"/>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0"/>
              <a:endCxn id="15" idx="2"/>
            </p:cNvCxnSpPr>
            <p:nvPr/>
          </p:nvCxnSpPr>
          <p:spPr>
            <a:xfrm flipV="1">
              <a:off x="4490298" y="2887976"/>
              <a:ext cx="414528" cy="394719"/>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417796" y="3570724"/>
              <a:ext cx="444575" cy="485966"/>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0" idx="3"/>
            </p:cNvCxnSpPr>
            <p:nvPr/>
          </p:nvCxnSpPr>
          <p:spPr>
            <a:xfrm>
              <a:off x="5414030" y="3549393"/>
              <a:ext cx="452346" cy="326897"/>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5" idx="3"/>
              <a:endCxn id="20" idx="0"/>
            </p:cNvCxnSpPr>
            <p:nvPr/>
          </p:nvCxnSpPr>
          <p:spPr>
            <a:xfrm>
              <a:off x="5020650" y="2694429"/>
              <a:ext cx="277556" cy="661416"/>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8" idx="2"/>
              <a:endCxn id="17" idx="3"/>
            </p:cNvCxnSpPr>
            <p:nvPr/>
          </p:nvCxnSpPr>
          <p:spPr>
            <a:xfrm flipH="1">
              <a:off x="5514050" y="4105652"/>
              <a:ext cx="482336" cy="266700"/>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0"/>
              <a:endCxn id="12" idx="3"/>
            </p:cNvCxnSpPr>
            <p:nvPr/>
          </p:nvCxnSpPr>
          <p:spPr>
            <a:xfrm flipH="1" flipV="1">
              <a:off x="4606122" y="3476243"/>
              <a:ext cx="414528" cy="448056"/>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6" idx="1"/>
            </p:cNvCxnSpPr>
            <p:nvPr/>
          </p:nvCxnSpPr>
          <p:spPr>
            <a:xfrm>
              <a:off x="5034027" y="2689285"/>
              <a:ext cx="562507" cy="18100"/>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74474" y="3282695"/>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5" name="Rectangle 14"/>
            <p:cNvSpPr/>
            <p:nvPr/>
          </p:nvSpPr>
          <p:spPr>
            <a:xfrm>
              <a:off x="4789002" y="2500881"/>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6" name="Rectangle 15"/>
            <p:cNvSpPr/>
            <p:nvPr/>
          </p:nvSpPr>
          <p:spPr>
            <a:xfrm>
              <a:off x="5596534" y="2513837"/>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7" name="Rectangle 16"/>
            <p:cNvSpPr/>
            <p:nvPr/>
          </p:nvSpPr>
          <p:spPr>
            <a:xfrm>
              <a:off x="5282402" y="4178804"/>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8" name="Rectangle 17"/>
            <p:cNvSpPr/>
            <p:nvPr/>
          </p:nvSpPr>
          <p:spPr>
            <a:xfrm>
              <a:off x="5880562" y="3718557"/>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9" name="Rectangle 18"/>
            <p:cNvSpPr/>
            <p:nvPr/>
          </p:nvSpPr>
          <p:spPr>
            <a:xfrm>
              <a:off x="6069538" y="3094480"/>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20" name="Rectangle 19"/>
            <p:cNvSpPr/>
            <p:nvPr/>
          </p:nvSpPr>
          <p:spPr>
            <a:xfrm>
              <a:off x="5182382" y="3355845"/>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1" name="Rectangle 10"/>
            <p:cNvSpPr/>
            <p:nvPr/>
          </p:nvSpPr>
          <p:spPr>
            <a:xfrm>
              <a:off x="4904826" y="3924299"/>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grpSp>
      <p:grpSp>
        <p:nvGrpSpPr>
          <p:cNvPr id="22" name="Group 21"/>
          <p:cNvGrpSpPr/>
          <p:nvPr/>
        </p:nvGrpSpPr>
        <p:grpSpPr>
          <a:xfrm>
            <a:off x="3180480" y="3057563"/>
            <a:ext cx="2537252" cy="1604287"/>
            <a:chOff x="2705811" y="2327146"/>
            <a:chExt cx="4359077" cy="2646426"/>
          </a:xfrm>
        </p:grpSpPr>
        <p:sp>
          <p:nvSpPr>
            <p:cNvPr id="25" name="Rectangle 24"/>
            <p:cNvSpPr/>
            <p:nvPr/>
          </p:nvSpPr>
          <p:spPr>
            <a:xfrm>
              <a:off x="2705811" y="2327146"/>
              <a:ext cx="517787" cy="1283208"/>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27" name="Rectangle 26"/>
            <p:cNvSpPr/>
            <p:nvPr/>
          </p:nvSpPr>
          <p:spPr>
            <a:xfrm>
              <a:off x="2706996" y="3659123"/>
              <a:ext cx="517787" cy="1283208"/>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cxnSp>
          <p:nvCxnSpPr>
            <p:cNvPr id="29" name="Straight Arrow Connector 28"/>
            <p:cNvCxnSpPr/>
            <p:nvPr/>
          </p:nvCxnSpPr>
          <p:spPr>
            <a:xfrm>
              <a:off x="2705811" y="3628074"/>
              <a:ext cx="1652453" cy="2468"/>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bwMode="auto">
            <a:xfrm>
              <a:off x="4358264" y="2344674"/>
              <a:ext cx="2706624" cy="262889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cxnSp>
          <p:nvCxnSpPr>
            <p:cNvPr id="32" name="Straight Arrow Connector 31"/>
            <p:cNvCxnSpPr/>
            <p:nvPr/>
          </p:nvCxnSpPr>
          <p:spPr>
            <a:xfrm>
              <a:off x="6045238" y="3083812"/>
              <a:ext cx="326700" cy="236982"/>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42" idx="0"/>
              <a:endCxn id="43" idx="2"/>
            </p:cNvCxnSpPr>
            <p:nvPr/>
          </p:nvCxnSpPr>
          <p:spPr>
            <a:xfrm flipV="1">
              <a:off x="4803648" y="3070856"/>
              <a:ext cx="414528" cy="394719"/>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731146" y="3753604"/>
              <a:ext cx="444575" cy="485966"/>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48" idx="3"/>
            </p:cNvCxnSpPr>
            <p:nvPr/>
          </p:nvCxnSpPr>
          <p:spPr>
            <a:xfrm>
              <a:off x="5727380" y="3732273"/>
              <a:ext cx="452346" cy="326897"/>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43" idx="3"/>
              <a:endCxn id="48" idx="0"/>
            </p:cNvCxnSpPr>
            <p:nvPr/>
          </p:nvCxnSpPr>
          <p:spPr>
            <a:xfrm>
              <a:off x="5334000" y="2877309"/>
              <a:ext cx="277556" cy="661416"/>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46" idx="2"/>
              <a:endCxn id="45" idx="3"/>
            </p:cNvCxnSpPr>
            <p:nvPr/>
          </p:nvCxnSpPr>
          <p:spPr>
            <a:xfrm flipH="1">
              <a:off x="5827400" y="4288532"/>
              <a:ext cx="482336" cy="266700"/>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49" idx="0"/>
              <a:endCxn id="42" idx="3"/>
            </p:cNvCxnSpPr>
            <p:nvPr/>
          </p:nvCxnSpPr>
          <p:spPr>
            <a:xfrm flipH="1" flipV="1">
              <a:off x="4919472" y="3659123"/>
              <a:ext cx="414528" cy="448056"/>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44" idx="1"/>
            </p:cNvCxnSpPr>
            <p:nvPr/>
          </p:nvCxnSpPr>
          <p:spPr>
            <a:xfrm>
              <a:off x="5347377" y="2872165"/>
              <a:ext cx="562507" cy="18100"/>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4687824" y="3465575"/>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43" name="Rectangle 42"/>
            <p:cNvSpPr/>
            <p:nvPr/>
          </p:nvSpPr>
          <p:spPr>
            <a:xfrm>
              <a:off x="5102352" y="2683761"/>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44" name="Rectangle 43"/>
            <p:cNvSpPr/>
            <p:nvPr/>
          </p:nvSpPr>
          <p:spPr>
            <a:xfrm>
              <a:off x="5909884" y="2696717"/>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45" name="Rectangle 44"/>
            <p:cNvSpPr/>
            <p:nvPr/>
          </p:nvSpPr>
          <p:spPr>
            <a:xfrm>
              <a:off x="5595752" y="4361684"/>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46" name="Rectangle 45"/>
            <p:cNvSpPr/>
            <p:nvPr/>
          </p:nvSpPr>
          <p:spPr>
            <a:xfrm>
              <a:off x="6193912" y="3901437"/>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47" name="Rectangle 46"/>
            <p:cNvSpPr/>
            <p:nvPr/>
          </p:nvSpPr>
          <p:spPr>
            <a:xfrm>
              <a:off x="6382888" y="3277360"/>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48" name="Rectangle 47"/>
            <p:cNvSpPr/>
            <p:nvPr/>
          </p:nvSpPr>
          <p:spPr>
            <a:xfrm>
              <a:off x="5495732" y="3538725"/>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49" name="Rectangle 48"/>
            <p:cNvSpPr/>
            <p:nvPr/>
          </p:nvSpPr>
          <p:spPr>
            <a:xfrm>
              <a:off x="5218176" y="4107179"/>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grpSp>
      <p:grpSp>
        <p:nvGrpSpPr>
          <p:cNvPr id="50" name="Group 49"/>
          <p:cNvGrpSpPr/>
          <p:nvPr/>
        </p:nvGrpSpPr>
        <p:grpSpPr>
          <a:xfrm>
            <a:off x="970080" y="2900507"/>
            <a:ext cx="1328634" cy="1735240"/>
            <a:chOff x="3597012" y="2191512"/>
            <a:chExt cx="2267340" cy="2635564"/>
          </a:xfrm>
        </p:grpSpPr>
        <p:sp>
          <p:nvSpPr>
            <p:cNvPr id="51" name="Rectangle 50"/>
            <p:cNvSpPr/>
            <p:nvPr/>
          </p:nvSpPr>
          <p:spPr>
            <a:xfrm>
              <a:off x="3597012" y="2191512"/>
              <a:ext cx="517787" cy="1283208"/>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52" name="Rectangle 51"/>
            <p:cNvSpPr/>
            <p:nvPr/>
          </p:nvSpPr>
          <p:spPr>
            <a:xfrm>
              <a:off x="3597012" y="3537203"/>
              <a:ext cx="517787" cy="1283208"/>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cxnSp>
          <p:nvCxnSpPr>
            <p:cNvPr id="53" name="Straight Arrow Connector 52"/>
            <p:cNvCxnSpPr/>
            <p:nvPr/>
          </p:nvCxnSpPr>
          <p:spPr>
            <a:xfrm>
              <a:off x="4114799" y="3495293"/>
              <a:ext cx="1133481" cy="13329"/>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248280" y="3543868"/>
              <a:ext cx="311272" cy="1283208"/>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55" name="Rectangle 54"/>
            <p:cNvSpPr/>
            <p:nvPr/>
          </p:nvSpPr>
          <p:spPr>
            <a:xfrm>
              <a:off x="5400680" y="3696268"/>
              <a:ext cx="311272" cy="973268"/>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56" name="Rectangle 55"/>
            <p:cNvSpPr/>
            <p:nvPr/>
          </p:nvSpPr>
          <p:spPr>
            <a:xfrm>
              <a:off x="5553080" y="3848668"/>
              <a:ext cx="311272" cy="601412"/>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grpSp>
      <p:cxnSp>
        <p:nvCxnSpPr>
          <p:cNvPr id="9" name="Straight Arrow Connector 8"/>
          <p:cNvCxnSpPr/>
          <p:nvPr/>
        </p:nvCxnSpPr>
        <p:spPr bwMode="auto">
          <a:xfrm>
            <a:off x="582644" y="2103991"/>
            <a:ext cx="7856184" cy="1034"/>
          </a:xfrm>
          <a:prstGeom prst="straightConnector1">
            <a:avLst/>
          </a:prstGeom>
          <a:gradFill rotWithShape="1">
            <a:gsLst>
              <a:gs pos="0">
                <a:srgbClr val="A4D289"/>
              </a:gs>
              <a:gs pos="100000">
                <a:schemeClr val="bg1"/>
              </a:gs>
            </a:gsLst>
            <a:lin ang="5400000" scaled="1"/>
          </a:gradFill>
          <a:ln w="25400" cap="flat" cmpd="sng" algn="ctr">
            <a:solidFill>
              <a:schemeClr val="tx1"/>
            </a:solidFill>
            <a:prstDash val="solid"/>
            <a:round/>
            <a:headEnd type="triangle" w="med" len="med"/>
            <a:tailEnd type="triangle"/>
          </a:ln>
          <a:effectLst/>
        </p:spPr>
      </p:cxnSp>
      <p:sp>
        <p:nvSpPr>
          <p:cNvPr id="59" name="Rectangle 58"/>
          <p:cNvSpPr/>
          <p:nvPr/>
        </p:nvSpPr>
        <p:spPr>
          <a:xfrm>
            <a:off x="1025512" y="1550479"/>
            <a:ext cx="1303498" cy="369332"/>
          </a:xfrm>
          <a:prstGeom prst="rect">
            <a:avLst/>
          </a:prstGeom>
        </p:spPr>
        <p:txBody>
          <a:bodyPr wrap="none">
            <a:spAutoFit/>
          </a:bodyPr>
          <a:lstStyle/>
          <a:p>
            <a:r>
              <a:rPr lang="en-US" b="1" dirty="0" smtClean="0"/>
              <a:t>Imperative</a:t>
            </a:r>
            <a:endParaRPr lang="en-US" b="1" dirty="0"/>
          </a:p>
        </p:txBody>
      </p:sp>
      <p:sp>
        <p:nvSpPr>
          <p:cNvPr id="60" name="Rectangle 59"/>
          <p:cNvSpPr/>
          <p:nvPr/>
        </p:nvSpPr>
        <p:spPr>
          <a:xfrm>
            <a:off x="6654146" y="1550479"/>
            <a:ext cx="1263231" cy="369332"/>
          </a:xfrm>
          <a:prstGeom prst="rect">
            <a:avLst/>
          </a:prstGeom>
        </p:spPr>
        <p:txBody>
          <a:bodyPr wrap="none">
            <a:spAutoFit/>
          </a:bodyPr>
          <a:lstStyle/>
          <a:p>
            <a:r>
              <a:rPr lang="en-US" dirty="0" smtClean="0"/>
              <a:t>Declarative</a:t>
            </a:r>
            <a:endParaRPr lang="en-US" dirty="0"/>
          </a:p>
        </p:txBody>
      </p:sp>
    </p:spTree>
    <p:extLst>
      <p:ext uri="{BB962C8B-B14F-4D97-AF65-F5344CB8AC3E}">
        <p14:creationId xmlns:p14="http://schemas.microsoft.com/office/powerpoint/2010/main" val="3021516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bwMode="auto">
          <a:xfrm>
            <a:off x="6188008" y="2491150"/>
            <a:ext cx="2250820" cy="2688609"/>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err="1" smtClean="0">
              <a:solidFill>
                <a:schemeClr val="bg1"/>
              </a:solidFill>
            </a:endParaRPr>
          </a:p>
        </p:txBody>
      </p:sp>
      <p:sp>
        <p:nvSpPr>
          <p:cNvPr id="57" name="Rectangle 56"/>
          <p:cNvSpPr/>
          <p:nvPr/>
        </p:nvSpPr>
        <p:spPr bwMode="auto">
          <a:xfrm>
            <a:off x="2885439" y="2501892"/>
            <a:ext cx="3110745" cy="2688609"/>
          </a:xfrm>
          <a:prstGeom prst="rect">
            <a:avLst/>
          </a:prstGeom>
          <a:gradFill>
            <a:gsLst>
              <a:gs pos="0">
                <a:schemeClr val="bg1">
                  <a:lumMod val="95000"/>
                </a:schemeClr>
              </a:gs>
              <a:gs pos="72000">
                <a:schemeClr val="bg1"/>
              </a:gs>
              <a:gs pos="100000">
                <a:schemeClr val="bg1"/>
              </a:gs>
            </a:gsLst>
            <a:lin ang="0" scaled="0"/>
          </a:gradFill>
          <a:ln>
            <a:headEnd/>
            <a:tailEn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err="1" smtClean="0">
              <a:solidFill>
                <a:schemeClr val="bg1"/>
              </a:solidFill>
            </a:endParaRPr>
          </a:p>
        </p:txBody>
      </p:sp>
      <p:sp>
        <p:nvSpPr>
          <p:cNvPr id="7" name="Rectangle 6"/>
          <p:cNvSpPr/>
          <p:nvPr/>
        </p:nvSpPr>
        <p:spPr bwMode="auto">
          <a:xfrm>
            <a:off x="582644" y="2491150"/>
            <a:ext cx="2105494" cy="2688609"/>
          </a:xfrm>
          <a:prstGeom prst="rect">
            <a:avLst/>
          </a:prstGeom>
          <a:solidFill>
            <a:schemeClr val="bg1">
              <a:lumMod val="95000"/>
            </a:schemeClr>
          </a:solidFill>
          <a:ln>
            <a:headEnd/>
            <a:tailEn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err="1" smtClean="0">
              <a:solidFill>
                <a:schemeClr val="bg1"/>
              </a:solidFill>
            </a:endParaRPr>
          </a:p>
        </p:txBody>
      </p:sp>
      <p:sp>
        <p:nvSpPr>
          <p:cNvPr id="2" name="Title 1"/>
          <p:cNvSpPr>
            <a:spLocks noGrp="1"/>
          </p:cNvSpPr>
          <p:nvPr>
            <p:ph type="title"/>
          </p:nvPr>
        </p:nvSpPr>
        <p:spPr/>
        <p:txBody>
          <a:bodyPr/>
          <a:lstStyle/>
          <a:p>
            <a:pPr lvl="2"/>
            <a:r>
              <a:rPr lang="en-US" dirty="0" smtClean="0">
                <a:solidFill>
                  <a:schemeClr val="tx1"/>
                </a:solidFill>
              </a:rPr>
              <a:t>Concurrency-Oriented Programming</a:t>
            </a:r>
            <a:endParaRPr lang="en-US" dirty="0">
              <a:solidFill>
                <a:schemeClr val="tx1"/>
              </a:solidFill>
              <a:latin typeface="+mj-lt"/>
            </a:endParaRPr>
          </a:p>
        </p:txBody>
      </p:sp>
      <p:grpSp>
        <p:nvGrpSpPr>
          <p:cNvPr id="5" name="Group 4"/>
          <p:cNvGrpSpPr/>
          <p:nvPr/>
        </p:nvGrpSpPr>
        <p:grpSpPr>
          <a:xfrm>
            <a:off x="6436190" y="2967988"/>
            <a:ext cx="1790040" cy="1679002"/>
            <a:chOff x="4044914" y="2161794"/>
            <a:chExt cx="2706624" cy="2628898"/>
          </a:xfrm>
        </p:grpSpPr>
        <p:sp>
          <p:nvSpPr>
            <p:cNvPr id="3" name="Oval 2"/>
            <p:cNvSpPr/>
            <p:nvPr/>
          </p:nvSpPr>
          <p:spPr bwMode="auto">
            <a:xfrm>
              <a:off x="4044914" y="2161794"/>
              <a:ext cx="2706624" cy="262889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cxnSp>
          <p:nvCxnSpPr>
            <p:cNvPr id="21" name="Straight Arrow Connector 20"/>
            <p:cNvCxnSpPr/>
            <p:nvPr/>
          </p:nvCxnSpPr>
          <p:spPr>
            <a:xfrm>
              <a:off x="5731888" y="2900932"/>
              <a:ext cx="326700" cy="236982"/>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0"/>
              <a:endCxn id="15" idx="2"/>
            </p:cNvCxnSpPr>
            <p:nvPr/>
          </p:nvCxnSpPr>
          <p:spPr>
            <a:xfrm flipV="1">
              <a:off x="4490298" y="2887976"/>
              <a:ext cx="414528" cy="394719"/>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417796" y="3570724"/>
              <a:ext cx="444575" cy="485966"/>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0" idx="3"/>
            </p:cNvCxnSpPr>
            <p:nvPr/>
          </p:nvCxnSpPr>
          <p:spPr>
            <a:xfrm>
              <a:off x="5414030" y="3549393"/>
              <a:ext cx="452346" cy="326897"/>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5" idx="3"/>
              <a:endCxn id="20" idx="0"/>
            </p:cNvCxnSpPr>
            <p:nvPr/>
          </p:nvCxnSpPr>
          <p:spPr>
            <a:xfrm>
              <a:off x="5020650" y="2694429"/>
              <a:ext cx="277556" cy="661416"/>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8" idx="2"/>
              <a:endCxn id="17" idx="3"/>
            </p:cNvCxnSpPr>
            <p:nvPr/>
          </p:nvCxnSpPr>
          <p:spPr>
            <a:xfrm flipH="1">
              <a:off x="5514050" y="4105652"/>
              <a:ext cx="482336" cy="266700"/>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0"/>
              <a:endCxn id="12" idx="3"/>
            </p:cNvCxnSpPr>
            <p:nvPr/>
          </p:nvCxnSpPr>
          <p:spPr>
            <a:xfrm flipH="1" flipV="1">
              <a:off x="4606122" y="3476243"/>
              <a:ext cx="414528" cy="448056"/>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6" idx="1"/>
            </p:cNvCxnSpPr>
            <p:nvPr/>
          </p:nvCxnSpPr>
          <p:spPr>
            <a:xfrm>
              <a:off x="5034027" y="2689285"/>
              <a:ext cx="562507" cy="18100"/>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74474" y="3282695"/>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5" name="Rectangle 14"/>
            <p:cNvSpPr/>
            <p:nvPr/>
          </p:nvSpPr>
          <p:spPr>
            <a:xfrm>
              <a:off x="4789002" y="2500881"/>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6" name="Rectangle 15"/>
            <p:cNvSpPr/>
            <p:nvPr/>
          </p:nvSpPr>
          <p:spPr>
            <a:xfrm>
              <a:off x="5596534" y="2513837"/>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7" name="Rectangle 16"/>
            <p:cNvSpPr/>
            <p:nvPr/>
          </p:nvSpPr>
          <p:spPr>
            <a:xfrm>
              <a:off x="5282402" y="4178804"/>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8" name="Rectangle 17"/>
            <p:cNvSpPr/>
            <p:nvPr/>
          </p:nvSpPr>
          <p:spPr>
            <a:xfrm>
              <a:off x="5880562" y="3718557"/>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9" name="Rectangle 18"/>
            <p:cNvSpPr/>
            <p:nvPr/>
          </p:nvSpPr>
          <p:spPr>
            <a:xfrm>
              <a:off x="6069538" y="3094480"/>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20" name="Rectangle 19"/>
            <p:cNvSpPr/>
            <p:nvPr/>
          </p:nvSpPr>
          <p:spPr>
            <a:xfrm>
              <a:off x="5182382" y="3355845"/>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11" name="Rectangle 10"/>
            <p:cNvSpPr/>
            <p:nvPr/>
          </p:nvSpPr>
          <p:spPr>
            <a:xfrm>
              <a:off x="4904826" y="3924299"/>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grpSp>
      <p:grpSp>
        <p:nvGrpSpPr>
          <p:cNvPr id="22" name="Group 21"/>
          <p:cNvGrpSpPr/>
          <p:nvPr/>
        </p:nvGrpSpPr>
        <p:grpSpPr>
          <a:xfrm>
            <a:off x="3180480" y="3057563"/>
            <a:ext cx="2537252" cy="1604287"/>
            <a:chOff x="2705811" y="2327146"/>
            <a:chExt cx="4359077" cy="2646426"/>
          </a:xfrm>
        </p:grpSpPr>
        <p:sp>
          <p:nvSpPr>
            <p:cNvPr id="25" name="Rectangle 24"/>
            <p:cNvSpPr/>
            <p:nvPr/>
          </p:nvSpPr>
          <p:spPr>
            <a:xfrm>
              <a:off x="2705811" y="2327146"/>
              <a:ext cx="517787" cy="1283208"/>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27" name="Rectangle 26"/>
            <p:cNvSpPr/>
            <p:nvPr/>
          </p:nvSpPr>
          <p:spPr>
            <a:xfrm>
              <a:off x="2706996" y="3659123"/>
              <a:ext cx="517787" cy="1283208"/>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cxnSp>
          <p:nvCxnSpPr>
            <p:cNvPr id="29" name="Straight Arrow Connector 28"/>
            <p:cNvCxnSpPr/>
            <p:nvPr/>
          </p:nvCxnSpPr>
          <p:spPr>
            <a:xfrm>
              <a:off x="2705811" y="3628074"/>
              <a:ext cx="1652453" cy="2468"/>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bwMode="auto">
            <a:xfrm>
              <a:off x="4358264" y="2344674"/>
              <a:ext cx="2706624" cy="262889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cxnSp>
          <p:nvCxnSpPr>
            <p:cNvPr id="32" name="Straight Arrow Connector 31"/>
            <p:cNvCxnSpPr/>
            <p:nvPr/>
          </p:nvCxnSpPr>
          <p:spPr>
            <a:xfrm>
              <a:off x="6045238" y="3083812"/>
              <a:ext cx="326700" cy="236982"/>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42" idx="0"/>
              <a:endCxn id="43" idx="2"/>
            </p:cNvCxnSpPr>
            <p:nvPr/>
          </p:nvCxnSpPr>
          <p:spPr>
            <a:xfrm flipV="1">
              <a:off x="4803648" y="3070856"/>
              <a:ext cx="414528" cy="394719"/>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731146" y="3753604"/>
              <a:ext cx="444575" cy="485966"/>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48" idx="3"/>
            </p:cNvCxnSpPr>
            <p:nvPr/>
          </p:nvCxnSpPr>
          <p:spPr>
            <a:xfrm>
              <a:off x="5727380" y="3732273"/>
              <a:ext cx="452346" cy="326897"/>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43" idx="3"/>
              <a:endCxn id="48" idx="0"/>
            </p:cNvCxnSpPr>
            <p:nvPr/>
          </p:nvCxnSpPr>
          <p:spPr>
            <a:xfrm>
              <a:off x="5334000" y="2877309"/>
              <a:ext cx="277556" cy="661416"/>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46" idx="2"/>
              <a:endCxn id="45" idx="3"/>
            </p:cNvCxnSpPr>
            <p:nvPr/>
          </p:nvCxnSpPr>
          <p:spPr>
            <a:xfrm flipH="1">
              <a:off x="5827400" y="4288532"/>
              <a:ext cx="482336" cy="266700"/>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49" idx="0"/>
              <a:endCxn id="42" idx="3"/>
            </p:cNvCxnSpPr>
            <p:nvPr/>
          </p:nvCxnSpPr>
          <p:spPr>
            <a:xfrm flipH="1" flipV="1">
              <a:off x="4919472" y="3659123"/>
              <a:ext cx="414528" cy="448056"/>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44" idx="1"/>
            </p:cNvCxnSpPr>
            <p:nvPr/>
          </p:nvCxnSpPr>
          <p:spPr>
            <a:xfrm>
              <a:off x="5347377" y="2872165"/>
              <a:ext cx="562507" cy="18100"/>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4687824" y="3465575"/>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43" name="Rectangle 42"/>
            <p:cNvSpPr/>
            <p:nvPr/>
          </p:nvSpPr>
          <p:spPr>
            <a:xfrm>
              <a:off x="5102352" y="2683761"/>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44" name="Rectangle 43"/>
            <p:cNvSpPr/>
            <p:nvPr/>
          </p:nvSpPr>
          <p:spPr>
            <a:xfrm>
              <a:off x="5909884" y="2696717"/>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45" name="Rectangle 44"/>
            <p:cNvSpPr/>
            <p:nvPr/>
          </p:nvSpPr>
          <p:spPr>
            <a:xfrm>
              <a:off x="5595752" y="4361684"/>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46" name="Rectangle 45"/>
            <p:cNvSpPr/>
            <p:nvPr/>
          </p:nvSpPr>
          <p:spPr>
            <a:xfrm>
              <a:off x="6193912" y="3901437"/>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47" name="Rectangle 46"/>
            <p:cNvSpPr/>
            <p:nvPr/>
          </p:nvSpPr>
          <p:spPr>
            <a:xfrm>
              <a:off x="6382888" y="3277360"/>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48" name="Rectangle 47"/>
            <p:cNvSpPr/>
            <p:nvPr/>
          </p:nvSpPr>
          <p:spPr>
            <a:xfrm>
              <a:off x="5495732" y="3538725"/>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49" name="Rectangle 48"/>
            <p:cNvSpPr/>
            <p:nvPr/>
          </p:nvSpPr>
          <p:spPr>
            <a:xfrm>
              <a:off x="5218176" y="4107179"/>
              <a:ext cx="231648" cy="387095"/>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grpSp>
      <p:grpSp>
        <p:nvGrpSpPr>
          <p:cNvPr id="50" name="Group 49"/>
          <p:cNvGrpSpPr/>
          <p:nvPr/>
        </p:nvGrpSpPr>
        <p:grpSpPr>
          <a:xfrm>
            <a:off x="970080" y="2900507"/>
            <a:ext cx="1328634" cy="1735240"/>
            <a:chOff x="3597012" y="2191512"/>
            <a:chExt cx="2267340" cy="2635564"/>
          </a:xfrm>
        </p:grpSpPr>
        <p:sp>
          <p:nvSpPr>
            <p:cNvPr id="51" name="Rectangle 50"/>
            <p:cNvSpPr/>
            <p:nvPr/>
          </p:nvSpPr>
          <p:spPr>
            <a:xfrm>
              <a:off x="3597012" y="2191512"/>
              <a:ext cx="517787" cy="1283208"/>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52" name="Rectangle 51"/>
            <p:cNvSpPr/>
            <p:nvPr/>
          </p:nvSpPr>
          <p:spPr>
            <a:xfrm>
              <a:off x="3597012" y="3537203"/>
              <a:ext cx="517787" cy="1283208"/>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cxnSp>
          <p:nvCxnSpPr>
            <p:cNvPr id="53" name="Straight Arrow Connector 52"/>
            <p:cNvCxnSpPr/>
            <p:nvPr/>
          </p:nvCxnSpPr>
          <p:spPr>
            <a:xfrm>
              <a:off x="4114799" y="3495293"/>
              <a:ext cx="1133481" cy="13329"/>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248280" y="3543868"/>
              <a:ext cx="311272" cy="1283208"/>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55" name="Rectangle 54"/>
            <p:cNvSpPr/>
            <p:nvPr/>
          </p:nvSpPr>
          <p:spPr>
            <a:xfrm>
              <a:off x="5400680" y="3696268"/>
              <a:ext cx="311272" cy="973268"/>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56" name="Rectangle 55"/>
            <p:cNvSpPr/>
            <p:nvPr/>
          </p:nvSpPr>
          <p:spPr>
            <a:xfrm>
              <a:off x="5553080" y="3848668"/>
              <a:ext cx="311272" cy="601412"/>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grpSp>
      <p:sp>
        <p:nvSpPr>
          <p:cNvPr id="59" name="Rectangle 58"/>
          <p:cNvSpPr/>
          <p:nvPr/>
        </p:nvSpPr>
        <p:spPr>
          <a:xfrm>
            <a:off x="1025512" y="1550479"/>
            <a:ext cx="1219757" cy="369332"/>
          </a:xfrm>
          <a:prstGeom prst="rect">
            <a:avLst/>
          </a:prstGeom>
        </p:spPr>
        <p:txBody>
          <a:bodyPr wrap="none">
            <a:spAutoFit/>
          </a:bodyPr>
          <a:lstStyle/>
          <a:p>
            <a:r>
              <a:rPr lang="en-US" dirty="0" smtClean="0"/>
              <a:t>Imperative</a:t>
            </a:r>
            <a:endParaRPr lang="en-US" dirty="0"/>
          </a:p>
        </p:txBody>
      </p:sp>
      <p:sp>
        <p:nvSpPr>
          <p:cNvPr id="60" name="Rectangle 59"/>
          <p:cNvSpPr/>
          <p:nvPr/>
        </p:nvSpPr>
        <p:spPr>
          <a:xfrm>
            <a:off x="6654146" y="1550479"/>
            <a:ext cx="1350178" cy="369332"/>
          </a:xfrm>
          <a:prstGeom prst="rect">
            <a:avLst/>
          </a:prstGeom>
        </p:spPr>
        <p:txBody>
          <a:bodyPr wrap="none">
            <a:spAutoFit/>
          </a:bodyPr>
          <a:lstStyle/>
          <a:p>
            <a:r>
              <a:rPr lang="en-US" b="1" dirty="0" smtClean="0"/>
              <a:t>Declarative</a:t>
            </a:r>
            <a:endParaRPr lang="en-US" b="1" dirty="0"/>
          </a:p>
        </p:txBody>
      </p:sp>
      <p:cxnSp>
        <p:nvCxnSpPr>
          <p:cNvPr id="61" name="Straight Arrow Connector 60"/>
          <p:cNvCxnSpPr/>
          <p:nvPr/>
        </p:nvCxnSpPr>
        <p:spPr bwMode="auto">
          <a:xfrm>
            <a:off x="582644" y="2103991"/>
            <a:ext cx="7856184" cy="1034"/>
          </a:xfrm>
          <a:prstGeom prst="straightConnector1">
            <a:avLst/>
          </a:prstGeom>
          <a:gradFill rotWithShape="1">
            <a:gsLst>
              <a:gs pos="0">
                <a:srgbClr val="A4D289"/>
              </a:gs>
              <a:gs pos="100000">
                <a:schemeClr val="bg1"/>
              </a:gs>
            </a:gsLst>
            <a:lin ang="5400000" scaled="1"/>
          </a:gradFill>
          <a:ln w="25400" cap="flat" cmpd="sng" algn="ctr">
            <a:solidFill>
              <a:schemeClr val="tx1"/>
            </a:solidFill>
            <a:prstDash val="solid"/>
            <a:round/>
            <a:headEnd type="triangle" w="med" len="med"/>
            <a:tailEnd type="triangle"/>
          </a:ln>
          <a:effectLst/>
        </p:spPr>
      </p:cxnSp>
    </p:spTree>
    <p:extLst>
      <p:ext uri="{BB962C8B-B14F-4D97-AF65-F5344CB8AC3E}">
        <p14:creationId xmlns:p14="http://schemas.microsoft.com/office/powerpoint/2010/main" val="3044100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OTP</a:t>
            </a:r>
            <a:endParaRPr lang="en-US" dirty="0"/>
          </a:p>
        </p:txBody>
      </p:sp>
      <p:sp>
        <p:nvSpPr>
          <p:cNvPr id="3" name="Content Placeholder 2"/>
          <p:cNvSpPr>
            <a:spLocks noGrp="1"/>
          </p:cNvSpPr>
          <p:nvPr>
            <p:ph idx="1"/>
          </p:nvPr>
        </p:nvSpPr>
        <p:spPr/>
        <p:txBody>
          <a:bodyPr/>
          <a:lstStyle/>
          <a:p>
            <a:r>
              <a:rPr lang="en-US" dirty="0" err="1" smtClean="0"/>
              <a:t>gen_server</a:t>
            </a:r>
            <a:endParaRPr lang="en-US" dirty="0" smtClean="0"/>
          </a:p>
          <a:p>
            <a:r>
              <a:rPr lang="en-US" dirty="0" err="1" smtClean="0"/>
              <a:t>gen_fsm</a:t>
            </a:r>
            <a:endParaRPr lang="en-US" dirty="0"/>
          </a:p>
          <a:p>
            <a:r>
              <a:rPr lang="en-US" dirty="0" err="1" smtClean="0"/>
              <a:t>gen_event</a:t>
            </a:r>
            <a:endParaRPr lang="en-US" dirty="0" smtClean="0"/>
          </a:p>
          <a:p>
            <a:r>
              <a:rPr lang="en-US" dirty="0" smtClean="0"/>
              <a:t>application</a:t>
            </a:r>
          </a:p>
          <a:p>
            <a:r>
              <a:rPr lang="en-US" dirty="0" smtClean="0"/>
              <a:t>supervisor</a:t>
            </a:r>
            <a:endParaRPr lang="en-US" dirty="0"/>
          </a:p>
        </p:txBody>
      </p:sp>
    </p:spTree>
    <p:extLst>
      <p:ext uri="{BB962C8B-B14F-4D97-AF65-F5344CB8AC3E}">
        <p14:creationId xmlns:p14="http://schemas.microsoft.com/office/powerpoint/2010/main" val="278615647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gregfyoung.files.wordpress.com/2012/02/dsc_0294.jpg?w=300&amp;h=2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363" y="2743197"/>
            <a:ext cx="1571412" cy="2346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8600" y="6248400"/>
            <a:ext cx="8686800" cy="461665"/>
          </a:xfrm>
          <a:prstGeom prst="rect">
            <a:avLst/>
          </a:prstGeom>
          <a:noFill/>
        </p:spPr>
        <p:txBody>
          <a:bodyPr wrap="square" rtlCol="0">
            <a:spAutoFit/>
          </a:bodyPr>
          <a:lstStyle/>
          <a:p>
            <a:r>
              <a:rPr lang="en-US" sz="2400" dirty="0" smtClean="0">
                <a:solidFill>
                  <a:prstClr val="white">
                    <a:lumMod val="65000"/>
                  </a:prstClr>
                </a:solidFill>
              </a:rPr>
              <a:t>How -&gt; watch some videos</a:t>
            </a:r>
            <a:endParaRPr lang="en-US" sz="2400" dirty="0">
              <a:solidFill>
                <a:prstClr val="white">
                  <a:lumMod val="65000"/>
                </a:prstClr>
              </a:solidFill>
            </a:endParaRPr>
          </a:p>
        </p:txBody>
      </p:sp>
      <p:sp>
        <p:nvSpPr>
          <p:cNvPr id="8" name="TextBox 7"/>
          <p:cNvSpPr txBox="1"/>
          <p:nvPr/>
        </p:nvSpPr>
        <p:spPr>
          <a:xfrm>
            <a:off x="571500" y="541123"/>
            <a:ext cx="8001000" cy="584775"/>
          </a:xfrm>
          <a:prstGeom prst="rect">
            <a:avLst/>
          </a:prstGeom>
          <a:noFill/>
        </p:spPr>
        <p:txBody>
          <a:bodyPr wrap="square" rtlCol="0">
            <a:spAutoFit/>
          </a:bodyPr>
          <a:lstStyle/>
          <a:p>
            <a:pPr algn="ctr"/>
            <a:r>
              <a:rPr lang="en-US" sz="3200" b="1" dirty="0">
                <a:solidFill>
                  <a:prstClr val="white"/>
                </a:solidFill>
              </a:rPr>
              <a:t>http://subscriptions.viddler.com/GregYoung</a:t>
            </a:r>
          </a:p>
        </p:txBody>
      </p:sp>
      <p:pic>
        <p:nvPicPr>
          <p:cNvPr id="4" name="Picture 3"/>
          <p:cNvPicPr>
            <a:picLocks noChangeAspect="1"/>
          </p:cNvPicPr>
          <p:nvPr/>
        </p:nvPicPr>
        <p:blipFill>
          <a:blip r:embed="rId3"/>
          <a:stretch>
            <a:fillRect/>
          </a:stretch>
        </p:blipFill>
        <p:spPr>
          <a:xfrm>
            <a:off x="2808491" y="1751223"/>
            <a:ext cx="5372291" cy="3338616"/>
          </a:xfrm>
          <a:prstGeom prst="rect">
            <a:avLst/>
          </a:prstGeom>
          <a:effectLst>
            <a:outerShdw blurRad="50800" dist="38100" dir="2700000" algn="tl" rotWithShape="0">
              <a:prstClr val="black">
                <a:alpha val="40000"/>
              </a:prstClr>
            </a:outerShdw>
          </a:effectLst>
        </p:spPr>
      </p:pic>
      <p:sp>
        <p:nvSpPr>
          <p:cNvPr id="7" name="Donut 6"/>
          <p:cNvSpPr/>
          <p:nvPr/>
        </p:nvSpPr>
        <p:spPr>
          <a:xfrm>
            <a:off x="1524701" y="5155737"/>
            <a:ext cx="856735" cy="815546"/>
          </a:xfrm>
          <a:prstGeom prst="donu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nut 11"/>
          <p:cNvSpPr/>
          <p:nvPr/>
        </p:nvSpPr>
        <p:spPr>
          <a:xfrm>
            <a:off x="6018443" y="5174847"/>
            <a:ext cx="856735" cy="815546"/>
          </a:xfrm>
          <a:prstGeom prst="donu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Donut 12"/>
          <p:cNvSpPr/>
          <p:nvPr/>
        </p:nvSpPr>
        <p:spPr>
          <a:xfrm>
            <a:off x="6986295" y="5174847"/>
            <a:ext cx="856735" cy="815546"/>
          </a:xfrm>
          <a:prstGeom prst="donu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59042802"/>
      </p:ext>
    </p:extLst>
  </p:cSld>
  <p:clrMapOvr>
    <a:masterClrMapping/>
  </p:clrMapOvr>
  <mc:AlternateContent xmlns:mc="http://schemas.openxmlformats.org/markup-compatibility/2006" xmlns:p14="http://schemas.microsoft.com/office/powerpoint/2010/main">
    <mc:Choice Requires="p14">
      <p:transition spd="slow" p14:dur="2000" advTm="191078"/>
    </mc:Choice>
    <mc:Fallback xmlns="">
      <p:transition spd="slow" advTm="191078"/>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445848" y="0"/>
            <a:ext cx="6698152" cy="5867400"/>
          </a:xfrm>
        </p:spPr>
        <p:txBody>
          <a:bodyPr>
            <a:normAutofit/>
          </a:bodyPr>
          <a:lstStyle/>
          <a:p>
            <a:pPr algn="l"/>
            <a:r>
              <a:rPr lang="en-US" sz="6600" b="1" dirty="0" smtClean="0">
                <a:solidFill>
                  <a:srgbClr val="FFFF00"/>
                </a:solidFill>
              </a:rPr>
              <a:t>C</a:t>
            </a:r>
            <a:r>
              <a:rPr lang="en-US" sz="6600" dirty="0" smtClean="0">
                <a:solidFill>
                  <a:schemeClr val="bg1"/>
                </a:solidFill>
              </a:rPr>
              <a:t>ommand </a:t>
            </a:r>
            <a:br>
              <a:rPr lang="en-US" sz="6600" dirty="0" smtClean="0">
                <a:solidFill>
                  <a:schemeClr val="bg1"/>
                </a:solidFill>
              </a:rPr>
            </a:br>
            <a:r>
              <a:rPr lang="en-US" sz="6600" b="1" dirty="0" smtClean="0">
                <a:solidFill>
                  <a:srgbClr val="FFFF00"/>
                </a:solidFill>
              </a:rPr>
              <a:t>Q</a:t>
            </a:r>
            <a:r>
              <a:rPr lang="en-US" sz="6600" dirty="0" smtClean="0">
                <a:solidFill>
                  <a:schemeClr val="bg1"/>
                </a:solidFill>
              </a:rPr>
              <a:t>uery </a:t>
            </a:r>
            <a:br>
              <a:rPr lang="en-US" sz="6600" dirty="0" smtClean="0">
                <a:solidFill>
                  <a:schemeClr val="bg1"/>
                </a:solidFill>
              </a:rPr>
            </a:br>
            <a:r>
              <a:rPr lang="en-US" sz="6600" b="1" dirty="0" smtClean="0">
                <a:solidFill>
                  <a:srgbClr val="FFFF00"/>
                </a:solidFill>
              </a:rPr>
              <a:t>R</a:t>
            </a:r>
            <a:r>
              <a:rPr lang="en-US" sz="6600" dirty="0" smtClean="0">
                <a:solidFill>
                  <a:schemeClr val="bg1"/>
                </a:solidFill>
              </a:rPr>
              <a:t>esponsibility </a:t>
            </a:r>
            <a:r>
              <a:rPr lang="en-US" sz="6600" b="1" dirty="0" smtClean="0">
                <a:solidFill>
                  <a:srgbClr val="FFFF00"/>
                </a:solidFill>
              </a:rPr>
              <a:t>S</a:t>
            </a:r>
            <a:r>
              <a:rPr lang="en-US" sz="6600" dirty="0" smtClean="0">
                <a:solidFill>
                  <a:schemeClr val="bg1"/>
                </a:solidFill>
              </a:rPr>
              <a:t>egregation</a:t>
            </a:r>
            <a:endParaRPr lang="en-US" sz="8800" dirty="0">
              <a:solidFill>
                <a:schemeClr val="bg1"/>
              </a:solidFill>
            </a:endParaRPr>
          </a:p>
        </p:txBody>
      </p:sp>
      <p:sp>
        <p:nvSpPr>
          <p:cNvPr id="3" name="Title 4"/>
          <p:cNvSpPr txBox="1">
            <a:spLocks/>
          </p:cNvSpPr>
          <p:nvPr/>
        </p:nvSpPr>
        <p:spPr>
          <a:xfrm>
            <a:off x="152400" y="6096000"/>
            <a:ext cx="8839200" cy="685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prstClr val="white">
                    <a:lumMod val="65000"/>
                  </a:prstClr>
                </a:solidFill>
              </a:rPr>
              <a:t>&gt; What is CQRS?</a:t>
            </a:r>
            <a:endParaRPr lang="en-US" sz="3200" dirty="0">
              <a:solidFill>
                <a:prstClr val="white">
                  <a:lumMod val="65000"/>
                </a:prstClr>
              </a:solidFill>
            </a:endParaRPr>
          </a:p>
        </p:txBody>
      </p:sp>
    </p:spTree>
    <p:extLst>
      <p:ext uri="{BB962C8B-B14F-4D97-AF65-F5344CB8AC3E}">
        <p14:creationId xmlns:p14="http://schemas.microsoft.com/office/powerpoint/2010/main" val="244197197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304800"/>
            <a:ext cx="8686800" cy="1015663"/>
          </a:xfrm>
          <a:prstGeom prst="rect">
            <a:avLst/>
          </a:prstGeom>
        </p:spPr>
        <p:txBody>
          <a:bodyPr wrap="square">
            <a:spAutoFit/>
          </a:bodyPr>
          <a:lstStyle/>
          <a:p>
            <a:pPr algn="ctr"/>
            <a:r>
              <a:rPr lang="en-US" sz="3200" b="1" dirty="0">
                <a:solidFill>
                  <a:prstClr val="white"/>
                </a:solidFill>
              </a:rPr>
              <a:t>“Learn Y</a:t>
            </a:r>
            <a:r>
              <a:rPr lang="en-US" sz="3200" b="1" dirty="0" smtClean="0">
                <a:solidFill>
                  <a:prstClr val="white"/>
                </a:solidFill>
              </a:rPr>
              <a:t>ou Some </a:t>
            </a:r>
            <a:r>
              <a:rPr lang="en-US" sz="3200" b="1" dirty="0">
                <a:solidFill>
                  <a:prstClr val="white"/>
                </a:solidFill>
              </a:rPr>
              <a:t>Erlang for Great </a:t>
            </a:r>
            <a:r>
              <a:rPr lang="en-US" sz="3200" b="1" dirty="0" smtClean="0">
                <a:solidFill>
                  <a:prstClr val="white"/>
                </a:solidFill>
              </a:rPr>
              <a:t>Good!” </a:t>
            </a:r>
            <a:br>
              <a:rPr lang="en-US" sz="3200" b="1" dirty="0" smtClean="0">
                <a:solidFill>
                  <a:prstClr val="white"/>
                </a:solidFill>
              </a:rPr>
            </a:br>
            <a:r>
              <a:rPr lang="en-US" sz="2800" dirty="0" smtClean="0">
                <a:solidFill>
                  <a:prstClr val="white"/>
                </a:solidFill>
              </a:rPr>
              <a:t>http</a:t>
            </a:r>
            <a:r>
              <a:rPr lang="en-US" sz="2800" dirty="0">
                <a:solidFill>
                  <a:prstClr val="white"/>
                </a:solidFill>
              </a:rPr>
              <a:t>://learnyousomeerlang.com/</a:t>
            </a:r>
          </a:p>
        </p:txBody>
      </p:sp>
      <p:sp>
        <p:nvSpPr>
          <p:cNvPr id="5" name="TextBox 4"/>
          <p:cNvSpPr txBox="1"/>
          <p:nvPr/>
        </p:nvSpPr>
        <p:spPr>
          <a:xfrm>
            <a:off x="228600" y="6248400"/>
            <a:ext cx="8686800" cy="461665"/>
          </a:xfrm>
          <a:prstGeom prst="rect">
            <a:avLst/>
          </a:prstGeom>
          <a:noFill/>
        </p:spPr>
        <p:txBody>
          <a:bodyPr wrap="square" rtlCol="0">
            <a:spAutoFit/>
          </a:bodyPr>
          <a:lstStyle/>
          <a:p>
            <a:r>
              <a:rPr lang="en-US" sz="2400" dirty="0" smtClean="0">
                <a:solidFill>
                  <a:prstClr val="white">
                    <a:lumMod val="65000"/>
                  </a:prstClr>
                </a:solidFill>
              </a:rPr>
              <a:t>How -&gt; read this excellent and free online book</a:t>
            </a:r>
            <a:endParaRPr lang="en-US" sz="2400" dirty="0">
              <a:solidFill>
                <a:prstClr val="white">
                  <a:lumMod val="65000"/>
                </a:prstClr>
              </a:solidFill>
            </a:endParaRPr>
          </a:p>
        </p:txBody>
      </p:sp>
      <p:pic>
        <p:nvPicPr>
          <p:cNvPr id="2050" name="Picture 2" descr="Learn you Some Erlang for Great Good! A squid doing multitasking in space is drawn here by the w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560" y="1524000"/>
            <a:ext cx="5546880" cy="44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456992"/>
      </p:ext>
    </p:extLst>
  </p:cSld>
  <p:clrMapOvr>
    <a:masterClrMapping/>
  </p:clrMapOvr>
  <mc:AlternateContent xmlns:mc="http://schemas.openxmlformats.org/markup-compatibility/2006" xmlns:p14="http://schemas.microsoft.com/office/powerpoint/2010/main">
    <mc:Choice Requires="p14">
      <p:transition spd="slow" p14:dur="2000" advTm="23782"/>
    </mc:Choice>
    <mc:Fallback xmlns="">
      <p:transition spd="slow" advTm="23782"/>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6248400"/>
            <a:ext cx="8686800" cy="461665"/>
          </a:xfrm>
          <a:prstGeom prst="rect">
            <a:avLst/>
          </a:prstGeom>
          <a:noFill/>
        </p:spPr>
        <p:txBody>
          <a:bodyPr wrap="square" rtlCol="0">
            <a:spAutoFit/>
          </a:bodyPr>
          <a:lstStyle/>
          <a:p>
            <a:r>
              <a:rPr lang="en-US" sz="2400" dirty="0" smtClean="0">
                <a:solidFill>
                  <a:prstClr val="white">
                    <a:lumMod val="65000"/>
                  </a:prstClr>
                </a:solidFill>
              </a:rPr>
              <a:t>How -&gt; read some books</a:t>
            </a:r>
            <a:endParaRPr lang="en-US" sz="2400" dirty="0">
              <a:solidFill>
                <a:prstClr val="white">
                  <a:lumMod val="65000"/>
                </a:prstClr>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1032" y="1885950"/>
            <a:ext cx="2400300"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38325"/>
            <a:ext cx="2552700"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own Arrow Callout 1"/>
          <p:cNvSpPr/>
          <p:nvPr/>
        </p:nvSpPr>
        <p:spPr>
          <a:xfrm>
            <a:off x="454820" y="766763"/>
            <a:ext cx="2631280" cy="914400"/>
          </a:xfrm>
          <a:prstGeom prst="downArrowCallou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dirty="0" smtClean="0">
                <a:solidFill>
                  <a:prstClr val="black"/>
                </a:solidFill>
                <a:latin typeface="Consolas" panose="020B0609020204030204" pitchFamily="49" charset="0"/>
                <a:cs typeface="Consolas" panose="020B0609020204030204" pitchFamily="49" charset="0"/>
              </a:rPr>
              <a:t>Start here</a:t>
            </a:r>
            <a:endParaRPr lang="en-US" sz="2400" dirty="0">
              <a:solidFill>
                <a:prstClr val="black"/>
              </a:solidFill>
              <a:latin typeface="Consolas" panose="020B0609020204030204" pitchFamily="49" charset="0"/>
              <a:cs typeface="Consolas" panose="020B0609020204030204" pitchFamily="49" charset="0"/>
            </a:endParaRPr>
          </a:p>
        </p:txBody>
      </p:sp>
      <p:pic>
        <p:nvPicPr>
          <p:cNvPr id="1026" name="Picture 2" descr="Cover Image For Programming Erla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20" y="1838325"/>
            <a:ext cx="2631280" cy="315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988185"/>
      </p:ext>
    </p:extLst>
  </p:cSld>
  <p:clrMapOvr>
    <a:masterClrMapping/>
  </p:clrMapOvr>
  <mc:AlternateContent xmlns:mc="http://schemas.openxmlformats.org/markup-compatibility/2006" xmlns:p14="http://schemas.microsoft.com/office/powerpoint/2010/main">
    <mc:Choice Requires="p14">
      <p:transition spd="slow" p14:dur="2000" advTm="191078"/>
    </mc:Choice>
    <mc:Fallback xmlns="">
      <p:transition spd="slow" advTm="19107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6248401"/>
            <a:ext cx="8686800" cy="461665"/>
          </a:xfrm>
          <a:prstGeom prst="rect">
            <a:avLst/>
          </a:prstGeom>
          <a:noFill/>
        </p:spPr>
        <p:txBody>
          <a:bodyPr wrap="square" rtlCol="0">
            <a:spAutoFit/>
          </a:bodyPr>
          <a:lstStyle/>
          <a:p>
            <a:r>
              <a:rPr lang="en-US" sz="2400" dirty="0" smtClean="0">
                <a:solidFill>
                  <a:prstClr val="white">
                    <a:lumMod val="65000"/>
                  </a:prstClr>
                </a:solidFill>
              </a:rPr>
              <a:t>How -&gt; Better yet; pack up and move to Nashville!</a:t>
            </a:r>
            <a:endParaRPr lang="en-US" sz="2400" dirty="0">
              <a:solidFill>
                <a:prstClr val="white">
                  <a:lumMod val="65000"/>
                </a:prstClr>
              </a:solidFill>
            </a:endParaRPr>
          </a:p>
        </p:txBody>
      </p:sp>
      <p:sp>
        <p:nvSpPr>
          <p:cNvPr id="3" name="TextBox 2"/>
          <p:cNvSpPr txBox="1"/>
          <p:nvPr/>
        </p:nvSpPr>
        <p:spPr>
          <a:xfrm>
            <a:off x="659390" y="245444"/>
            <a:ext cx="8001000" cy="707886"/>
          </a:xfrm>
          <a:prstGeom prst="rect">
            <a:avLst/>
          </a:prstGeom>
          <a:noFill/>
        </p:spPr>
        <p:txBody>
          <a:bodyPr wrap="square" rtlCol="0">
            <a:spAutoFit/>
          </a:bodyPr>
          <a:lstStyle/>
          <a:p>
            <a:pPr algn="ctr"/>
            <a:r>
              <a:rPr lang="en-US" sz="4000" b="1" dirty="0" smtClean="0">
                <a:solidFill>
                  <a:prstClr val="white"/>
                </a:solidFill>
              </a:rPr>
              <a:t>Start a polyglot FP group</a:t>
            </a:r>
            <a:endParaRPr lang="en-US" sz="4000" b="1" dirty="0">
              <a:solidFill>
                <a:prstClr val="white"/>
              </a:solidFill>
            </a:endParaRPr>
          </a:p>
        </p:txBody>
      </p:sp>
      <p:pic>
        <p:nvPicPr>
          <p:cNvPr id="9" name="Picture 8"/>
          <p:cNvPicPr>
            <a:picLocks noChangeAspect="1"/>
          </p:cNvPicPr>
          <p:nvPr/>
        </p:nvPicPr>
        <p:blipFill>
          <a:blip r:embed="rId2"/>
          <a:stretch>
            <a:fillRect/>
          </a:stretch>
        </p:blipFill>
        <p:spPr>
          <a:xfrm>
            <a:off x="-94070" y="1928354"/>
            <a:ext cx="2083454" cy="2398682"/>
          </a:xfrm>
          <a:prstGeom prst="rect">
            <a:avLst/>
          </a:prstGeom>
        </p:spPr>
      </p:pic>
      <p:pic>
        <p:nvPicPr>
          <p:cNvPr id="10" name="Picture 9"/>
          <p:cNvPicPr>
            <a:picLocks noChangeAspect="1"/>
          </p:cNvPicPr>
          <p:nvPr/>
        </p:nvPicPr>
        <p:blipFill>
          <a:blip r:embed="rId3"/>
          <a:stretch>
            <a:fillRect/>
          </a:stretch>
        </p:blipFill>
        <p:spPr>
          <a:xfrm>
            <a:off x="7221689" y="1922687"/>
            <a:ext cx="2404349" cy="2404349"/>
          </a:xfrm>
          <a:prstGeom prst="rect">
            <a:avLst/>
          </a:prstGeom>
        </p:spPr>
      </p:pic>
      <p:sp>
        <p:nvSpPr>
          <p:cNvPr id="11" name="TextBox 10"/>
          <p:cNvSpPr txBox="1"/>
          <p:nvPr/>
        </p:nvSpPr>
        <p:spPr>
          <a:xfrm>
            <a:off x="564854" y="5007079"/>
            <a:ext cx="8001000" cy="707886"/>
          </a:xfrm>
          <a:prstGeom prst="rect">
            <a:avLst/>
          </a:prstGeom>
          <a:noFill/>
        </p:spPr>
        <p:txBody>
          <a:bodyPr wrap="square" rtlCol="0">
            <a:spAutoFit/>
          </a:bodyPr>
          <a:lstStyle/>
          <a:p>
            <a:pPr algn="ctr"/>
            <a:r>
              <a:rPr lang="en-US" sz="4000" b="1" dirty="0" smtClean="0">
                <a:solidFill>
                  <a:prstClr val="white"/>
                </a:solidFill>
              </a:rPr>
              <a:t>http://nashfp.org</a:t>
            </a:r>
            <a:endParaRPr lang="en-US" sz="4000" b="1" dirty="0">
              <a:solidFill>
                <a:prstClr val="white"/>
              </a:solidFill>
            </a:endParaRPr>
          </a:p>
        </p:txBody>
      </p:sp>
      <p:sp>
        <p:nvSpPr>
          <p:cNvPr id="7" name="Rectangle 6"/>
          <p:cNvSpPr/>
          <p:nvPr/>
        </p:nvSpPr>
        <p:spPr>
          <a:xfrm rot="2234305">
            <a:off x="326268" y="2573950"/>
            <a:ext cx="471904" cy="769441"/>
          </a:xfrm>
          <a:prstGeom prst="rect">
            <a:avLst/>
          </a:prstGeom>
          <a:noFill/>
        </p:spPr>
        <p:txBody>
          <a:bodyPr wrap="none" lIns="91440" tIns="45720" rIns="91440" bIns="45720">
            <a:spAutoFit/>
          </a:bodyPr>
          <a:lstStyle/>
          <a:p>
            <a:pPr algn="ctr"/>
            <a:r>
              <a:rPr lang="en-US" sz="4400" b="1" dirty="0" err="1" smtClean="0">
                <a:ln w="12700">
                  <a:solidFill>
                    <a:schemeClr val="tx2">
                      <a:satMod val="155000"/>
                    </a:schemeClr>
                  </a:solidFill>
                  <a:prstDash val="solid"/>
                </a:ln>
                <a:solidFill>
                  <a:schemeClr val="bg1">
                    <a:lumMod val="50000"/>
                    <a:lumOff val="50000"/>
                  </a:schemeClr>
                </a:solidFill>
              </a:rPr>
              <a:t>λ</a:t>
            </a:r>
            <a:endParaRPr lang="en-US" sz="4400" b="1" dirty="0">
              <a:ln w="12700">
                <a:solidFill>
                  <a:schemeClr val="tx2">
                    <a:satMod val="155000"/>
                  </a:schemeClr>
                </a:solidFill>
                <a:prstDash val="solid"/>
              </a:ln>
              <a:solidFill>
                <a:schemeClr val="bg1">
                  <a:lumMod val="50000"/>
                  <a:lumOff val="50000"/>
                </a:schemeClr>
              </a:solidFill>
            </a:endParaRPr>
          </a:p>
        </p:txBody>
      </p:sp>
      <p:sp>
        <p:nvSpPr>
          <p:cNvPr id="8" name="Rectangle 7"/>
          <p:cNvSpPr/>
          <p:nvPr/>
        </p:nvSpPr>
        <p:spPr>
          <a:xfrm>
            <a:off x="4415547" y="3244334"/>
            <a:ext cx="312906" cy="369332"/>
          </a:xfrm>
          <a:prstGeom prst="rect">
            <a:avLst/>
          </a:prstGeom>
        </p:spPr>
        <p:txBody>
          <a:bodyPr wrap="none">
            <a:spAutoFit/>
          </a:bodyPr>
          <a:lstStyle/>
          <a:p>
            <a:pPr algn="ctr"/>
            <a:r>
              <a:rPr lang="en-US" b="1" dirty="0" err="1">
                <a:ln w="12700">
                  <a:solidFill>
                    <a:schemeClr val="tx2">
                      <a:satMod val="155000"/>
                    </a:schemeClr>
                  </a:solidFill>
                  <a:prstDash val="solid"/>
                </a:ln>
                <a:solidFill>
                  <a:schemeClr val="bg1">
                    <a:lumMod val="65000"/>
                    <a:lumOff val="35000"/>
                  </a:schemeClr>
                </a:solidFill>
              </a:rPr>
              <a:t>λ</a:t>
            </a:r>
            <a:endParaRPr lang="en-US" b="1" dirty="0">
              <a:ln w="12700">
                <a:solidFill>
                  <a:schemeClr val="tx2">
                    <a:satMod val="155000"/>
                  </a:schemeClr>
                </a:solidFill>
                <a:prstDash val="solid"/>
              </a:ln>
              <a:solidFill>
                <a:schemeClr val="bg1">
                  <a:lumMod val="65000"/>
                  <a:lumOff val="35000"/>
                </a:schemeClr>
              </a:solidFil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9160" y="1909633"/>
            <a:ext cx="5687176" cy="2417403"/>
          </a:xfrm>
          <a:prstGeom prst="rect">
            <a:avLst/>
          </a:prstGeom>
        </p:spPr>
      </p:pic>
    </p:spTree>
    <p:extLst>
      <p:ext uri="{BB962C8B-B14F-4D97-AF65-F5344CB8AC3E}">
        <p14:creationId xmlns:p14="http://schemas.microsoft.com/office/powerpoint/2010/main" val="1005807196"/>
      </p:ext>
    </p:extLst>
  </p:cSld>
  <p:clrMapOvr>
    <a:masterClrMapping/>
  </p:clrMapOvr>
  <mc:AlternateContent xmlns:mc="http://schemas.openxmlformats.org/markup-compatibility/2006" xmlns:p14="http://schemas.microsoft.com/office/powerpoint/2010/main">
    <mc:Choice Requires="p14">
      <p:transition spd="slow" p14:dur="2000" advTm="52418"/>
    </mc:Choice>
    <mc:Fallback xmlns="">
      <p:transition spd="slow" advTm="52418"/>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5325" y="1771028"/>
            <a:ext cx="7315200" cy="1569660"/>
          </a:xfrm>
          <a:prstGeom prst="rect">
            <a:avLst/>
          </a:prstGeom>
        </p:spPr>
        <p:txBody>
          <a:bodyPr wrap="square">
            <a:spAutoFit/>
          </a:bodyPr>
          <a:lstStyle/>
          <a:p>
            <a:pPr>
              <a:buNone/>
            </a:pPr>
            <a:r>
              <a:rPr lang="en-US" sz="3600" dirty="0"/>
              <a:t>Bryan </a:t>
            </a:r>
            <a:r>
              <a:rPr lang="en-US" sz="3600" dirty="0" smtClean="0"/>
              <a:t>Hunter</a:t>
            </a:r>
            <a:endParaRPr lang="en-US" sz="2400" dirty="0"/>
          </a:p>
          <a:p>
            <a:pPr>
              <a:buNone/>
            </a:pPr>
            <a:r>
              <a:rPr lang="en-US" sz="3200" dirty="0"/>
              <a:t>Twitter: @</a:t>
            </a:r>
            <a:r>
              <a:rPr lang="en-US" sz="3200" dirty="0" err="1"/>
              <a:t>bryan_hunter</a:t>
            </a:r>
            <a:endParaRPr lang="en-US" sz="3200" dirty="0"/>
          </a:p>
          <a:p>
            <a:pPr>
              <a:buNone/>
            </a:pPr>
            <a:r>
              <a:rPr lang="en-US" sz="2800" dirty="0" smtClean="0"/>
              <a:t>Email</a:t>
            </a:r>
            <a:r>
              <a:rPr lang="en-US" sz="2800" dirty="0"/>
              <a:t>: </a:t>
            </a:r>
            <a:r>
              <a:rPr lang="en-US" sz="2800" dirty="0" smtClean="0"/>
              <a:t>bryan.hunter@fireflylogic.com</a:t>
            </a:r>
          </a:p>
        </p:txBody>
      </p:sp>
      <p:sp>
        <p:nvSpPr>
          <p:cNvPr id="5" name="TextBox 4"/>
          <p:cNvSpPr txBox="1"/>
          <p:nvPr/>
        </p:nvSpPr>
        <p:spPr>
          <a:xfrm>
            <a:off x="228600" y="6248401"/>
            <a:ext cx="8686800" cy="461665"/>
          </a:xfrm>
          <a:prstGeom prst="rect">
            <a:avLst/>
          </a:prstGeom>
          <a:noFill/>
        </p:spPr>
        <p:txBody>
          <a:bodyPr wrap="square" rtlCol="0">
            <a:spAutoFit/>
          </a:bodyPr>
          <a:lstStyle/>
          <a:p>
            <a:r>
              <a:rPr lang="en-US" sz="2400" dirty="0" smtClean="0"/>
              <a:t>&gt; </a:t>
            </a:r>
            <a:r>
              <a:rPr lang="en-US" sz="2400" b="1" dirty="0" smtClean="0"/>
              <a:t>keep in touch</a:t>
            </a:r>
            <a:endParaRPr lang="en-US" sz="2400" b="1"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1518" y="3949320"/>
            <a:ext cx="1685925"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95327" y="3976675"/>
            <a:ext cx="5191125" cy="1631216"/>
          </a:xfrm>
          <a:prstGeom prst="rect">
            <a:avLst/>
          </a:prstGeom>
        </p:spPr>
        <p:txBody>
          <a:bodyPr wrap="square">
            <a:spAutoFit/>
          </a:bodyPr>
          <a:lstStyle/>
          <a:p>
            <a:pPr>
              <a:buNone/>
            </a:pPr>
            <a:r>
              <a:rPr lang="en-US" sz="3200" dirty="0"/>
              <a:t>Firefly Logic, Inc.</a:t>
            </a:r>
          </a:p>
          <a:p>
            <a:r>
              <a:rPr lang="en-US" sz="2000" dirty="0"/>
              <a:t>1000 Main </a:t>
            </a:r>
            <a:r>
              <a:rPr lang="en-US" sz="2000" dirty="0" smtClean="0"/>
              <a:t>Street #201</a:t>
            </a:r>
            <a:r>
              <a:rPr lang="en-US" sz="2000" dirty="0"/>
              <a:t/>
            </a:r>
            <a:br>
              <a:rPr lang="en-US" sz="2000" dirty="0"/>
            </a:br>
            <a:r>
              <a:rPr lang="en-US" sz="2000" dirty="0"/>
              <a:t>Nashville, TN </a:t>
            </a:r>
            <a:r>
              <a:rPr lang="en-US" sz="2000" dirty="0" smtClean="0"/>
              <a:t>37206</a:t>
            </a:r>
          </a:p>
          <a:p>
            <a:r>
              <a:rPr lang="en-US" sz="2800" dirty="0" smtClean="0"/>
              <a:t>http://fireflylogic.com</a:t>
            </a:r>
            <a:endParaRPr lang="en-US" sz="2800" dirty="0"/>
          </a:p>
        </p:txBody>
      </p:sp>
      <p:sp>
        <p:nvSpPr>
          <p:cNvPr id="3" name="TextBox 2"/>
          <p:cNvSpPr txBox="1"/>
          <p:nvPr/>
        </p:nvSpPr>
        <p:spPr>
          <a:xfrm>
            <a:off x="3194657" y="304801"/>
            <a:ext cx="2027869" cy="769441"/>
          </a:xfrm>
          <a:prstGeom prst="rect">
            <a:avLst/>
          </a:prstGeom>
          <a:noFill/>
        </p:spPr>
        <p:txBody>
          <a:bodyPr wrap="none" rtlCol="0">
            <a:spAutoFit/>
          </a:bodyPr>
          <a:lstStyle/>
          <a:p>
            <a:r>
              <a:rPr lang="en-US" sz="4400" b="1" dirty="0" smtClean="0"/>
              <a:t>Thanks!</a:t>
            </a:r>
            <a:endParaRPr lang="en-US" sz="4400" b="1" dirty="0"/>
          </a:p>
        </p:txBody>
      </p:sp>
    </p:spTree>
    <p:extLst>
      <p:ext uri="{BB962C8B-B14F-4D97-AF65-F5344CB8AC3E}">
        <p14:creationId xmlns:p14="http://schemas.microsoft.com/office/powerpoint/2010/main" val="3111108615"/>
      </p:ext>
    </p:extLst>
  </p:cSld>
  <p:clrMapOvr>
    <a:masterClrMapping/>
  </p:clrMapOvr>
  <mc:AlternateContent xmlns:mc="http://schemas.openxmlformats.org/markup-compatibility/2006" xmlns:p14="http://schemas.microsoft.com/office/powerpoint/2010/main">
    <mc:Choice Requires="p14">
      <p:transition spd="slow" p14:dur="2000" advTm="52418"/>
    </mc:Choice>
    <mc:Fallback xmlns="">
      <p:transition spd="slow" advTm="52418"/>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9144000" cy="5867400"/>
          </a:xfrm>
        </p:spPr>
        <p:txBody>
          <a:bodyPr>
            <a:normAutofit/>
          </a:bodyPr>
          <a:lstStyle/>
          <a:p>
            <a:r>
              <a:rPr lang="en-US" sz="6600" dirty="0" smtClean="0">
                <a:solidFill>
                  <a:schemeClr val="bg1"/>
                </a:solidFill>
              </a:rPr>
              <a:t>CQRS is </a:t>
            </a:r>
            <a:r>
              <a:rPr lang="en-US" sz="8800" dirty="0" smtClean="0">
                <a:solidFill>
                  <a:schemeClr val="bg1"/>
                </a:solidFill>
              </a:rPr>
              <a:t/>
            </a:r>
            <a:br>
              <a:rPr lang="en-US" sz="8800" dirty="0" smtClean="0">
                <a:solidFill>
                  <a:schemeClr val="bg1"/>
                </a:solidFill>
              </a:rPr>
            </a:br>
            <a:r>
              <a:rPr lang="en-US" sz="6600" dirty="0" smtClean="0">
                <a:solidFill>
                  <a:schemeClr val="bg1"/>
                </a:solidFill>
              </a:rPr>
              <a:t>an architectural </a:t>
            </a:r>
            <a:br>
              <a:rPr lang="en-US" sz="6600" dirty="0" smtClean="0">
                <a:solidFill>
                  <a:schemeClr val="bg1"/>
                </a:solidFill>
              </a:rPr>
            </a:br>
            <a:r>
              <a:rPr lang="en-US" sz="6600" dirty="0" smtClean="0">
                <a:solidFill>
                  <a:schemeClr val="bg1"/>
                </a:solidFill>
              </a:rPr>
              <a:t>pattern</a:t>
            </a:r>
            <a:endParaRPr lang="en-US" sz="8800" dirty="0">
              <a:solidFill>
                <a:schemeClr val="bg1"/>
              </a:solidFill>
            </a:endParaRPr>
          </a:p>
        </p:txBody>
      </p:sp>
      <p:sp>
        <p:nvSpPr>
          <p:cNvPr id="3" name="Title 4"/>
          <p:cNvSpPr txBox="1">
            <a:spLocks/>
          </p:cNvSpPr>
          <p:nvPr/>
        </p:nvSpPr>
        <p:spPr>
          <a:xfrm>
            <a:off x="152400" y="6096000"/>
            <a:ext cx="8839200" cy="685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prstClr val="white">
                    <a:lumMod val="65000"/>
                  </a:prstClr>
                </a:solidFill>
              </a:rPr>
              <a:t>&gt; What is CQRS?</a:t>
            </a:r>
            <a:endParaRPr lang="en-US" sz="3200" dirty="0">
              <a:solidFill>
                <a:prstClr val="white">
                  <a:lumMod val="65000"/>
                </a:prstClr>
              </a:solidFill>
            </a:endParaRPr>
          </a:p>
        </p:txBody>
      </p:sp>
    </p:spTree>
    <p:extLst>
      <p:ext uri="{BB962C8B-B14F-4D97-AF65-F5344CB8AC3E}">
        <p14:creationId xmlns:p14="http://schemas.microsoft.com/office/powerpoint/2010/main" val="333279017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757256"/>
            <a:ext cx="9144000" cy="6096000"/>
          </a:xfrm>
          <a:prstGeom prst="rect">
            <a:avLst/>
          </a:prstGeom>
        </p:spPr>
      </p:pic>
      <p:sp>
        <p:nvSpPr>
          <p:cNvPr id="5" name="Title 4"/>
          <p:cNvSpPr>
            <a:spLocks noGrp="1"/>
          </p:cNvSpPr>
          <p:nvPr>
            <p:ph type="title"/>
          </p:nvPr>
        </p:nvSpPr>
        <p:spPr>
          <a:xfrm>
            <a:off x="0" y="0"/>
            <a:ext cx="9144000" cy="1587364"/>
          </a:xfrm>
        </p:spPr>
        <p:txBody>
          <a:bodyPr>
            <a:normAutofit/>
          </a:bodyPr>
          <a:lstStyle/>
          <a:p>
            <a:r>
              <a:rPr lang="en-US" sz="3600" b="1" dirty="0" smtClean="0">
                <a:solidFill>
                  <a:schemeClr val="bg1"/>
                </a:solidFill>
              </a:rPr>
              <a:t>Command </a:t>
            </a:r>
            <a:r>
              <a:rPr lang="en-US" sz="3600" b="1" dirty="0">
                <a:solidFill>
                  <a:schemeClr val="bg1"/>
                </a:solidFill>
              </a:rPr>
              <a:t>Query </a:t>
            </a:r>
            <a:r>
              <a:rPr lang="en-US" sz="3600" b="1" dirty="0" smtClean="0">
                <a:solidFill>
                  <a:schemeClr val="bg1"/>
                </a:solidFill>
              </a:rPr>
              <a:t>Separation </a:t>
            </a:r>
            <a:r>
              <a:rPr lang="en-US" sz="3600" b="1" dirty="0" smtClean="0">
                <a:solidFill>
                  <a:schemeClr val="bg1"/>
                </a:solidFill>
              </a:rPr>
              <a:t/>
            </a:r>
            <a:br>
              <a:rPr lang="en-US" sz="3600" b="1" dirty="0" smtClean="0">
                <a:solidFill>
                  <a:schemeClr val="bg1"/>
                </a:solidFill>
              </a:rPr>
            </a:br>
            <a:r>
              <a:rPr lang="en-US" sz="3600" b="1" dirty="0" smtClean="0">
                <a:solidFill>
                  <a:schemeClr val="bg1"/>
                </a:solidFill>
              </a:rPr>
              <a:t>(</a:t>
            </a:r>
            <a:r>
              <a:rPr lang="en-US" sz="3600" b="1" dirty="0" smtClean="0">
                <a:solidFill>
                  <a:schemeClr val="bg1"/>
                </a:solidFill>
              </a:rPr>
              <a:t>CQS</a:t>
            </a:r>
            <a:r>
              <a:rPr lang="en-US" sz="3600" b="1" dirty="0" smtClean="0">
                <a:solidFill>
                  <a:schemeClr val="bg1"/>
                </a:solidFill>
              </a:rPr>
              <a:t>) applied </a:t>
            </a:r>
            <a:r>
              <a:rPr lang="en-US" sz="3600" b="1" dirty="0" smtClean="0">
                <a:solidFill>
                  <a:schemeClr val="bg1"/>
                </a:solidFill>
              </a:rPr>
              <a:t>to the “big”</a:t>
            </a:r>
            <a:endParaRPr lang="en-US" sz="3600" b="1" dirty="0">
              <a:solidFill>
                <a:schemeClr val="bg1"/>
              </a:solidFill>
            </a:endParaRPr>
          </a:p>
        </p:txBody>
      </p:sp>
      <p:sp>
        <p:nvSpPr>
          <p:cNvPr id="3" name="Rectangle 2"/>
          <p:cNvSpPr/>
          <p:nvPr/>
        </p:nvSpPr>
        <p:spPr>
          <a:xfrm>
            <a:off x="1" y="2263677"/>
            <a:ext cx="9144000" cy="2545448"/>
          </a:xfrm>
          <a:prstGeom prst="rect">
            <a:avLst/>
          </a:prstGeom>
          <a:solidFill>
            <a:schemeClr val="tx1">
              <a:lumMod val="85000"/>
              <a:lumOff val="15000"/>
              <a:alpha val="6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lIns="457200">
            <a:noAutofit/>
          </a:bodyPr>
          <a:lstStyle/>
          <a:p>
            <a:pPr marL="800100">
              <a:lnSpc>
                <a:spcPct val="150000"/>
              </a:lnSpc>
            </a:pPr>
            <a:r>
              <a:rPr lang="en-US" sz="3200" dirty="0" smtClean="0">
                <a:solidFill>
                  <a:prstClr val="white"/>
                </a:solidFill>
                <a:latin typeface="Consolas" pitchFamily="49" charset="0"/>
                <a:cs typeface="Consolas" pitchFamily="49" charset="0"/>
              </a:rPr>
              <a:t>void </a:t>
            </a:r>
            <a:r>
              <a:rPr lang="en-US" sz="3200" dirty="0" err="1" smtClean="0">
                <a:solidFill>
                  <a:prstClr val="white"/>
                </a:solidFill>
                <a:latin typeface="Consolas" pitchFamily="49" charset="0"/>
                <a:cs typeface="Consolas" pitchFamily="49" charset="0"/>
              </a:rPr>
              <a:t>MutateSomeState</a:t>
            </a:r>
            <a:r>
              <a:rPr lang="en-US" sz="3200" dirty="0" smtClean="0">
                <a:solidFill>
                  <a:prstClr val="white"/>
                </a:solidFill>
                <a:latin typeface="Consolas" pitchFamily="49" charset="0"/>
                <a:cs typeface="Consolas" pitchFamily="49" charset="0"/>
              </a:rPr>
              <a:t>(…);</a:t>
            </a:r>
            <a:r>
              <a:rPr lang="en-US" sz="3200" dirty="0">
                <a:solidFill>
                  <a:prstClr val="white"/>
                </a:solidFill>
                <a:latin typeface="Consolas" pitchFamily="49" charset="0"/>
                <a:cs typeface="Consolas" pitchFamily="49" charset="0"/>
              </a:rPr>
              <a:t/>
            </a:r>
            <a:br>
              <a:rPr lang="en-US" sz="3200" dirty="0">
                <a:solidFill>
                  <a:prstClr val="white"/>
                </a:solidFill>
                <a:latin typeface="Consolas" pitchFamily="49" charset="0"/>
                <a:cs typeface="Consolas" pitchFamily="49" charset="0"/>
              </a:rPr>
            </a:br>
            <a:r>
              <a:rPr lang="en-US" sz="3200" i="1" dirty="0" smtClean="0">
                <a:solidFill>
                  <a:prstClr val="white"/>
                </a:solidFill>
                <a:latin typeface="Consolas" pitchFamily="49" charset="0"/>
                <a:cs typeface="Consolas" pitchFamily="49" charset="0"/>
              </a:rPr>
              <a:t>- or -</a:t>
            </a:r>
            <a:r>
              <a:rPr lang="en-US" sz="3200" dirty="0" smtClean="0">
                <a:solidFill>
                  <a:prstClr val="white"/>
                </a:solidFill>
              </a:rPr>
              <a:t/>
            </a:r>
            <a:br>
              <a:rPr lang="en-US" sz="3200" dirty="0" smtClean="0">
                <a:solidFill>
                  <a:prstClr val="white"/>
                </a:solidFill>
              </a:rPr>
            </a:br>
            <a:r>
              <a:rPr lang="en-US" sz="3200" dirty="0" err="1" smtClean="0">
                <a:solidFill>
                  <a:prstClr val="white"/>
                </a:solidFill>
                <a:latin typeface="Consolas" pitchFamily="49" charset="0"/>
                <a:cs typeface="Consolas" pitchFamily="49" charset="0"/>
              </a:rPr>
              <a:t>MyResult</a:t>
            </a:r>
            <a:r>
              <a:rPr lang="en-US" sz="3200" dirty="0" smtClean="0">
                <a:solidFill>
                  <a:prstClr val="white"/>
                </a:solidFill>
                <a:latin typeface="Consolas" pitchFamily="49" charset="0"/>
                <a:cs typeface="Consolas" pitchFamily="49" charset="0"/>
              </a:rPr>
              <a:t> </a:t>
            </a:r>
            <a:r>
              <a:rPr lang="en-US" sz="3200" dirty="0" err="1" smtClean="0">
                <a:solidFill>
                  <a:prstClr val="white"/>
                </a:solidFill>
                <a:latin typeface="Consolas" pitchFamily="49" charset="0"/>
                <a:cs typeface="Consolas" pitchFamily="49" charset="0"/>
              </a:rPr>
              <a:t>GetWithoutTouching</a:t>
            </a:r>
            <a:r>
              <a:rPr lang="en-US" sz="3200" dirty="0" smtClean="0">
                <a:solidFill>
                  <a:prstClr val="white"/>
                </a:solidFill>
                <a:latin typeface="Consolas" pitchFamily="49" charset="0"/>
                <a:cs typeface="Consolas" pitchFamily="49" charset="0"/>
              </a:rPr>
              <a:t>(…)</a:t>
            </a:r>
            <a:r>
              <a:rPr lang="en-US" sz="3200" dirty="0" smtClean="0">
                <a:solidFill>
                  <a:prstClr val="white"/>
                </a:solidFill>
                <a:latin typeface="Consolas" pitchFamily="49" charset="0"/>
                <a:cs typeface="Consolas" pitchFamily="49" charset="0"/>
              </a:rPr>
              <a:t>;</a:t>
            </a:r>
            <a:endParaRPr lang="en-US" sz="3200" dirty="0">
              <a:solidFill>
                <a:prstClr val="white"/>
              </a:solidFill>
              <a:latin typeface="Consolas" pitchFamily="49" charset="0"/>
              <a:cs typeface="Consolas" pitchFamily="49" charset="0"/>
            </a:endParaRPr>
          </a:p>
        </p:txBody>
      </p:sp>
      <p:sp>
        <p:nvSpPr>
          <p:cNvPr id="4" name="Title 4"/>
          <p:cNvSpPr txBox="1">
            <a:spLocks/>
          </p:cNvSpPr>
          <p:nvPr/>
        </p:nvSpPr>
        <p:spPr>
          <a:xfrm>
            <a:off x="152400" y="6096000"/>
            <a:ext cx="8839200" cy="685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a:solidFill>
                  <a:prstClr val="white">
                    <a:lumMod val="65000"/>
                  </a:prstClr>
                </a:solidFill>
              </a:rPr>
              <a:t>&gt; What is CQRS?</a:t>
            </a:r>
          </a:p>
        </p:txBody>
      </p:sp>
    </p:spTree>
    <p:extLst>
      <p:ext uri="{BB962C8B-B14F-4D97-AF65-F5344CB8AC3E}">
        <p14:creationId xmlns:p14="http://schemas.microsoft.com/office/powerpoint/2010/main" val="6083200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9144000" cy="5867400"/>
          </a:xfrm>
        </p:spPr>
        <p:txBody>
          <a:bodyPr>
            <a:normAutofit/>
          </a:bodyPr>
          <a:lstStyle/>
          <a:p>
            <a:r>
              <a:rPr lang="en-US" sz="8800" dirty="0" smtClean="0">
                <a:solidFill>
                  <a:schemeClr val="bg1"/>
                </a:solidFill>
              </a:rPr>
              <a:t>CQRS</a:t>
            </a:r>
            <a:r>
              <a:rPr lang="en-US" sz="3600" dirty="0" smtClean="0">
                <a:solidFill>
                  <a:schemeClr val="bg1"/>
                </a:solidFill>
              </a:rPr>
              <a:t/>
            </a:r>
            <a:br>
              <a:rPr lang="en-US" sz="3600" dirty="0" smtClean="0">
                <a:solidFill>
                  <a:schemeClr val="bg1"/>
                </a:solidFill>
              </a:rPr>
            </a:br>
            <a:r>
              <a:rPr lang="en-US" sz="3600" dirty="0" smtClean="0">
                <a:solidFill>
                  <a:schemeClr val="bg1"/>
                </a:solidFill>
              </a:rPr>
              <a:t>is about</a:t>
            </a:r>
            <a:r>
              <a:rPr lang="en-US" sz="4800" dirty="0" smtClean="0">
                <a:solidFill>
                  <a:schemeClr val="bg1"/>
                </a:solidFill>
              </a:rPr>
              <a:t/>
            </a:r>
            <a:br>
              <a:rPr lang="en-US" sz="4800" dirty="0" smtClean="0">
                <a:solidFill>
                  <a:schemeClr val="bg1"/>
                </a:solidFill>
              </a:rPr>
            </a:br>
            <a:r>
              <a:rPr lang="en-US" sz="7200" dirty="0" smtClean="0">
                <a:solidFill>
                  <a:schemeClr val="bg1"/>
                </a:solidFill>
              </a:rPr>
              <a:t>separating reads </a:t>
            </a:r>
            <a:br>
              <a:rPr lang="en-US" sz="7200" dirty="0" smtClean="0">
                <a:solidFill>
                  <a:schemeClr val="bg1"/>
                </a:solidFill>
              </a:rPr>
            </a:br>
            <a:r>
              <a:rPr lang="en-US" sz="7200" dirty="0" smtClean="0">
                <a:solidFill>
                  <a:schemeClr val="bg1"/>
                </a:solidFill>
              </a:rPr>
              <a:t>from writes</a:t>
            </a:r>
            <a:endParaRPr lang="en-US" sz="13800" dirty="0">
              <a:solidFill>
                <a:schemeClr val="bg1"/>
              </a:solidFill>
            </a:endParaRPr>
          </a:p>
        </p:txBody>
      </p:sp>
      <p:sp>
        <p:nvSpPr>
          <p:cNvPr id="3" name="Title 4"/>
          <p:cNvSpPr txBox="1">
            <a:spLocks/>
          </p:cNvSpPr>
          <p:nvPr/>
        </p:nvSpPr>
        <p:spPr>
          <a:xfrm>
            <a:off x="152400" y="6096000"/>
            <a:ext cx="8839200" cy="685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prstClr val="white">
                    <a:lumMod val="65000"/>
                  </a:prstClr>
                </a:solidFill>
              </a:rPr>
              <a:t>&gt; What is CQRS?</a:t>
            </a:r>
            <a:endParaRPr lang="en-US" sz="3200" dirty="0">
              <a:solidFill>
                <a:prstClr val="white">
                  <a:lumMod val="65000"/>
                </a:prstClr>
              </a:solidFill>
            </a:endParaRPr>
          </a:p>
        </p:txBody>
      </p:sp>
    </p:spTree>
    <p:extLst>
      <p:ext uri="{BB962C8B-B14F-4D97-AF65-F5344CB8AC3E}">
        <p14:creationId xmlns:p14="http://schemas.microsoft.com/office/powerpoint/2010/main" val="298064877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9144000" cy="5867400"/>
          </a:xfrm>
        </p:spPr>
        <p:txBody>
          <a:bodyPr>
            <a:normAutofit/>
          </a:bodyPr>
          <a:lstStyle/>
          <a:p>
            <a:r>
              <a:rPr lang="en-US" sz="8800" dirty="0">
                <a:solidFill>
                  <a:schemeClr val="bg1"/>
                </a:solidFill>
              </a:rPr>
              <a:t>CQRS</a:t>
            </a:r>
            <a:br>
              <a:rPr lang="en-US" sz="8800" dirty="0">
                <a:solidFill>
                  <a:schemeClr val="bg1"/>
                </a:solidFill>
              </a:rPr>
            </a:br>
            <a:r>
              <a:rPr lang="en-US" dirty="0" smtClean="0">
                <a:solidFill>
                  <a:schemeClr val="bg1"/>
                </a:solidFill>
              </a:rPr>
              <a:t>is about</a:t>
            </a:r>
            <a:r>
              <a:rPr lang="en-US" sz="13800" dirty="0" smtClean="0">
                <a:solidFill>
                  <a:schemeClr val="bg1"/>
                </a:solidFill>
              </a:rPr>
              <a:t/>
            </a:r>
            <a:br>
              <a:rPr lang="en-US" sz="13800" dirty="0" smtClean="0">
                <a:solidFill>
                  <a:schemeClr val="bg1"/>
                </a:solidFill>
              </a:rPr>
            </a:br>
            <a:r>
              <a:rPr lang="en-US" sz="8800" dirty="0" smtClean="0">
                <a:solidFill>
                  <a:schemeClr val="bg1"/>
                </a:solidFill>
              </a:rPr>
              <a:t>heresy</a:t>
            </a:r>
            <a:endParaRPr lang="en-US" sz="13800" dirty="0">
              <a:solidFill>
                <a:schemeClr val="bg1"/>
              </a:solidFill>
            </a:endParaRPr>
          </a:p>
        </p:txBody>
      </p:sp>
      <p:sp>
        <p:nvSpPr>
          <p:cNvPr id="3" name="Title 4"/>
          <p:cNvSpPr txBox="1">
            <a:spLocks/>
          </p:cNvSpPr>
          <p:nvPr/>
        </p:nvSpPr>
        <p:spPr>
          <a:xfrm>
            <a:off x="152400" y="6096000"/>
            <a:ext cx="8839200" cy="685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prstClr val="white">
                    <a:lumMod val="65000"/>
                  </a:prstClr>
                </a:solidFill>
              </a:rPr>
              <a:t>&gt; What is CQRS?</a:t>
            </a:r>
            <a:endParaRPr lang="en-US" sz="3200" dirty="0">
              <a:solidFill>
                <a:prstClr val="white">
                  <a:lumMod val="65000"/>
                </a:prstClr>
              </a:solidFill>
            </a:endParaRPr>
          </a:p>
        </p:txBody>
      </p:sp>
    </p:spTree>
    <p:extLst>
      <p:ext uri="{BB962C8B-B14F-4D97-AF65-F5344CB8AC3E}">
        <p14:creationId xmlns:p14="http://schemas.microsoft.com/office/powerpoint/2010/main" val="526539716"/>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33.6"/>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8703</TotalTime>
  <Words>2579</Words>
  <Application>Microsoft Macintosh PowerPoint</Application>
  <PresentationFormat>On-screen Show (4:3)</PresentationFormat>
  <Paragraphs>475</Paragraphs>
  <Slides>53</Slides>
  <Notes>26</Notes>
  <HiddenSlides>0</HiddenSlides>
  <MMClips>0</MMClips>
  <ScaleCrop>false</ScaleCrop>
  <HeadingPairs>
    <vt:vector size="4" baseType="variant">
      <vt:variant>
        <vt:lpstr>Theme</vt:lpstr>
      </vt:variant>
      <vt:variant>
        <vt:i4>6</vt:i4>
      </vt:variant>
      <vt:variant>
        <vt:lpstr>Slide Titles</vt:lpstr>
      </vt:variant>
      <vt:variant>
        <vt:i4>53</vt:i4>
      </vt:variant>
    </vt:vector>
  </HeadingPairs>
  <TitlesOfParts>
    <vt:vector size="59" baseType="lpstr">
      <vt:lpstr>Office Theme</vt:lpstr>
      <vt:lpstr>1_Office Theme</vt:lpstr>
      <vt:lpstr>2_Office Theme</vt:lpstr>
      <vt:lpstr>3_Office Theme</vt:lpstr>
      <vt:lpstr>4_Office Theme</vt:lpstr>
      <vt:lpstr>5_Office Theme</vt:lpstr>
      <vt:lpstr>PowerPoint Presentation</vt:lpstr>
      <vt:lpstr>PowerPoint Presentation</vt:lpstr>
      <vt:lpstr>PowerPoint Presentation</vt:lpstr>
      <vt:lpstr>What and why  CQRS?</vt:lpstr>
      <vt:lpstr>Command  Query  Responsibility Segregation</vt:lpstr>
      <vt:lpstr>CQRS is  an architectural  pattern</vt:lpstr>
      <vt:lpstr>Command Query Separation  (CQS) applied to the “big”</vt:lpstr>
      <vt:lpstr>CQRS is about separating reads  from writes</vt:lpstr>
      <vt:lpstr>CQRS is about heresy</vt:lpstr>
      <vt:lpstr>Why CQRS?</vt:lpstr>
      <vt:lpstr>&gt; Why CQRS?</vt:lpstr>
      <vt:lpstr>&gt; Why CQRS?</vt:lpstr>
      <vt:lpstr>&gt; How CQRS?</vt:lpstr>
      <vt:lpstr>&gt; How CQRS?</vt:lpstr>
      <vt:lpstr>&gt; How CQRS?</vt:lpstr>
      <vt:lpstr>&gt; Why CQRS?</vt:lpstr>
      <vt:lpstr>&gt; Why CQRS?</vt:lpstr>
      <vt:lpstr>&gt; Why CQRS?</vt:lpstr>
      <vt:lpstr>&gt; Why CQRS?</vt:lpstr>
      <vt:lpstr>&gt; Why CQRS?</vt:lpstr>
      <vt:lpstr>&gt; Why CQRS?</vt:lpstr>
      <vt:lpstr>&gt; Why CQRS?</vt:lpstr>
      <vt:lpstr>&gt; Why CQRS?</vt:lpstr>
      <vt:lpstr>&gt; Why CQRS?</vt:lpstr>
      <vt:lpstr>&gt; Why CQRS?</vt:lpstr>
      <vt:lpstr>&gt; Why CQRS?</vt:lpstr>
      <vt:lpstr>Why Erlang?</vt:lpstr>
      <vt:lpstr>&gt; Why Erlang?</vt:lpstr>
      <vt:lpstr>Erlang Runtime System (in-context)</vt:lpstr>
      <vt:lpstr>Erlang (the Language)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Concurrency and Parallelism</vt:lpstr>
      <vt:lpstr>PowerPoint Presentation</vt:lpstr>
      <vt:lpstr>Most Languages Use Threads</vt:lpstr>
      <vt:lpstr>Languages with Actor Model Libraries</vt:lpstr>
      <vt:lpstr>Concurrency-Oriented Programming</vt:lpstr>
      <vt:lpstr>Concurrency-Oriented Programming</vt:lpstr>
      <vt:lpstr>Concurrency-Oriented Programming</vt:lpstr>
      <vt:lpstr>OTP</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Bryan Hunter</dc:creator>
  <cp:lastModifiedBy>Bryan Hunter</cp:lastModifiedBy>
  <cp:revision>97</cp:revision>
  <cp:lastPrinted>2013-12-02T17:03:17Z</cp:lastPrinted>
  <dcterms:created xsi:type="dcterms:W3CDTF">2013-09-12T14:32:39Z</dcterms:created>
  <dcterms:modified xsi:type="dcterms:W3CDTF">2014-06-03T20:52:54Z</dcterms:modified>
</cp:coreProperties>
</file>